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webextensions/webextension1.xml" ContentType="application/vnd.ms-office.webextension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7" r:id="rId2"/>
    <p:sldId id="258" r:id="rId3"/>
    <p:sldId id="303" r:id="rId4"/>
    <p:sldId id="260" r:id="rId5"/>
    <p:sldId id="309" r:id="rId6"/>
    <p:sldId id="280" r:id="rId7"/>
    <p:sldId id="289" r:id="rId8"/>
    <p:sldId id="264" r:id="rId9"/>
    <p:sldId id="304" r:id="rId10"/>
    <p:sldId id="307" r:id="rId11"/>
    <p:sldId id="306" r:id="rId12"/>
    <p:sldId id="266" r:id="rId13"/>
    <p:sldId id="267" r:id="rId14"/>
    <p:sldId id="268" r:id="rId15"/>
    <p:sldId id="287" r:id="rId16"/>
    <p:sldId id="265" r:id="rId17"/>
    <p:sldId id="305" r:id="rId18"/>
    <p:sldId id="290" r:id="rId19"/>
    <p:sldId id="291" r:id="rId20"/>
    <p:sldId id="292" r:id="rId21"/>
    <p:sldId id="299" r:id="rId22"/>
    <p:sldId id="300" r:id="rId23"/>
    <p:sldId id="301" r:id="rId24"/>
    <p:sldId id="293" r:id="rId25"/>
    <p:sldId id="269" r:id="rId26"/>
    <p:sldId id="302" r:id="rId27"/>
    <p:sldId id="272" r:id="rId28"/>
    <p:sldId id="284" r:id="rId29"/>
    <p:sldId id="296" r:id="rId30"/>
    <p:sldId id="271" r:id="rId31"/>
    <p:sldId id="295" r:id="rId32"/>
    <p:sldId id="297" r:id="rId33"/>
    <p:sldId id="282" r:id="rId34"/>
    <p:sldId id="274" r:id="rId35"/>
    <p:sldId id="283" r:id="rId36"/>
    <p:sldId id="298" r:id="rId37"/>
    <p:sldId id="281" r:id="rId38"/>
    <p:sldId id="276" r:id="rId39"/>
    <p:sldId id="286" r:id="rId40"/>
    <p:sldId id="285" r:id="rId41"/>
    <p:sldId id="27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8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409.07614" units="1/cm"/>
          <inkml:channelProperty channel="Y" name="resolution" value="655.34003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4-09-16T15:40:32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2899 5629 512 0,'0'0'0'16,"-21"0"0"-16,21 0 0 15,21 0 0-15,-21 22 0 16,21-1 0 0,1 0 0-16,-2 0 0 15,23 21 0-15,-1-20 0 16,21-1 0 0,0 0 0-16,2 0 0 15,18 1 0 1,3-22 0-16,21 20 0 15,-3-20 0-15,23 22 0 16,1-22 0-16,19 0 0 16,1 0 0-1,1 0 0-15,21 0 0 16,-22 20 0 0,22-20 0-16,-2 0 0 15,2 0 0-15,-22-20 0 16,21 20 0-16,-21 0 0 15,0 0 0 1,0 0 0-16,-20 0 0 16,-22 0 0-16,-21 0 0 15,-22-22 0 1,-21 22 0-16,-20-20 0 16,-22 20 0-16,0-22 0 15,-64 1 0 1,1 0 0-16,-44 0 0 15,1-1 0-15,-41 1 0 16,-2 0 0 0,-21 0 0-16,2 0 0 15,-45 21 0 1,23-21 0-16,0-1 0 16,0 22 0-16,-2-20 0 15,2 20 0-15,21 0 0 16,-22 0 0-16,2 0 0 15,41 0 0 1,-1 20 0-16,1-20 0 16,41 0 0-1,2 0 0-15,-1 0 0 16,43 0 0-16,20 0 0 16,22 0 0-16,-1 0 0 15,44 0 0 1,-1-20 0-16,22-2 0 15,41 22 0-15,21-20 0 16,23-2 0 0,21 22 0-16,-2-21 0 15,22 21 0-15,22 0 0 16,0 0 0 0,-23 21 0-16,24-21 0 15,-2 22 0-15,-21-2 0 16,1-20 0-1,0 22 0-15,-22-22 0 16,0 0 0-16,-22 0 0 16,1 0 0-1,-42 0 0-15,0 0 0 16,-43 0 0-16,1-22 0 16,-43 22 0-1,0-20 0-15,-43-2 0 16,-41 1 0-16,-23-1 0 0,-62 2 0 31,0-2 0-31,-43 0 0 16,-20 22 0-16,-3 0 0 15,-17 0 0 1,19 22 0-16,-21 0 0 16,20-2 0-16,2 23 0 15,42-21 0-15,20 20 0 16,1-22 0-1,63 23 0-15,-1-22 0 16,44 0 0-16,43-21 0 16,40 21 0-1,2-21 0-15,41 0 0 16,22 0 0-16,42 0 0 16,42 0 0-1,1 0 0-15,21 0 0 16,-2 0 0-16,23 0 0 15,22 0 0 1,-22 21 0-16,20-21 0 16,-21 22 0-1,1-1 0-15,-22 0 0 16,-20-21 0-16,-1 21 0 16,-21-21 0-16,-20 22 0 15,-44-22 0 1,0 0 0-16,-42 0 0 15,-42 0 0-15,-20-22 0 16,-23 1 0 0,-62 0 0-16,-44 0 0 15,-41-22 0-15,-65 22 0 16,-40 0 0-16,-44 21 0 16,-43 0 0-1,-19 63 0-15,-45 22 0 16,87-1 0-16,128-20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409.07614" units="1/cm"/>
          <inkml:channelProperty channel="Y" name="resolution" value="655.34003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4-09-16T15:47:37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20319 3661 512 0,'0'0'0'0,"0"-21"0"15,21 21 0-15,1-42 0 16,41 42 0 0,1-22 0-16,63 1 0 15,-1 21 0-15,1-21 0 16,43 21 0 0,-21-21 0-16,19 21 0 15,-19 0 0-15,19 0 0 16,2 21 0-1,-22-21 0-15,0 0 0 16,-20 21 0-16,-24-21 0 16,4 0 0-1,-24-21 0-15,1 0 0 16,-22 21 0-16,0-21 0 16,-42-1 0-1,22 1 0-15,-43-21 0 16,22 0 0-16,-22 0 0 15,0-22 0 1,-22 22 0-16,22-43 0 16,-43 22 0-16,22-1 0 15,-22-21 0 1,2 0 0-16,-1 22 0 16,-2-22 0-16,-19 22 0 15,42-1 0 1,-43 1 0-16,43-1 0 15,-21 22 0-15,20 0 0 16,-19 0 0 0,19-1 0-16,-19 22 0 15,19-1 0-15,-20 22 0 16,-1 0 0-16,2-20 0 16,-2 20 0-1,-22 0 0-15,-20 0 0 16,24 0 0-16,-45-22 0 31,-1 22 0-31,2-20 0 0,-22-1 0 16,-1-1 0-16,0 22 0 15,3-22 0 1,18 2 0-16,3-2 0 16,18 22 0-16,23-21 0 15,21 21 0 1,-2 0 0-16,25 0 0 15,19 0 0-15,0 21 0 16,19 1 0 0,4 20 0-16,-2 1 0 15,21 19 0-15,-21 2 0 16,21 21 0-16,-42 0 0 16,0-1 0-1,-42 23 0-15,21-2 0 16,-42 22 0-1,-2-21 0-15,3-1 0 0,-23 23 0 16,0-22 0 0,22 0 0-1,-1-22 0-15,-21 1 0 16,63-22 0-16,-19 0 0 16,19-20 0-16,2-1 0 15,20 1 0 1,20-22 0-16,2 1 0 15,19-22 0 1,3 20 0-16,60-20 0 16,3 0 0-16,20-20 0 15,43-2 0-15,-2 1 0 16,66-1 0 0,-1 1 0-16,0 0 0 15,21 21 0-15,-87 0 0 16,-60 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758.49536" units="1/cm"/>
          <inkml:channelProperty channel="Y" name="resolution" value="1213.59265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2-09-27T14:06:45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2814 12868 512 0,'0'0'0'16,"0"0"0"-16,0 0 0 0,0 0 0 15,0 0 0-15,0 0 0 16,0 0 0-16,22 0 0 15,-1 0 0-15,-1 0 0 16,2 0 0 0,-1 0 0-16,1 22 0 15,20-22 0-15,-20 0 0 16,19 21 0-16,-20-21 0 16,21 0 0-16,-20 0 0 15,20 20 0-15,-20-20 0 16,19 0 0-1,2 0 0-15,-2 22 0 16,3-22 0 0,-24 0 0-1,24 0 0-15,-3 22 0 16,3-22 0-16,-2 0 0 16,20 0 0-1,-17 0 0-15,-4 20 0 16,22-20 0-16,-21 22 0 15,22-22 0-15,-21 0 0 16,19 0 0-16,-20 0 0 16,21 20 0-16,2-20 0 15,-1 0 0 1,0 22 0-16,-2-22 0 16,1 0 0-1,1 21 0 1,1-21 0-16,-2 0 0 15,0 21 0-15,0-21 0 16,23 0 0-16,-24 21 0 0,22-21 0 16,-19 0 0-1,18 22 0 1,-17-22 0 0,18 0 0-16,0 0 0 15,-21 0 0-15,44 0 0 0,-44 0 0 16,22 0 0-1,-22 0 0-15,20 0 0 16,3 0 0-16,-23 0 0 16,23 0 0-1,-24-22 0-15,23 22 0 0,1 0 0 16,-23 0 0-16,21 0 0 16,-20-21 0-1,21 21 0-15,-22 0 0 16,22 0 0-16,-22 0 0 15,22-21 0 1,-1 21 0 0,-19 0 0-16,19 0 0 15,-1 0 0 1,-19 0 0-16,22 0 0 16,-1 0 0-16,-22 0 0 15,22 0 0-15,-22 21 0 16,21-21 0-1,-19 0 0-15,19 0 0 0,1 0 0 16,-22 0 0 0,22 0 0-16,-1 0 0 15,-21 0 0-15,21 0 0 16,-19 0 0 0,0 0 0-16,17 0 0 15,-38 0 0 1,41 0 0-16,-23-21 0 15,2 21 0 1,21 0 0-16,-22 0 0 16,1 0 0-16,0 0 0 15,-1-21 0 1,0 21 0-16,-20 0 0 16,41-22 0-16,-21 22 0 0,2 0 0 15,-23 0 0 1,21 0 0-16,0 0 0 15,1 0 0-15,-1-20 0 16,-20 20 0 0,21 0 0-16,-22-22 0 15,20 2 0 1,-18-2 0 0,20 0 0-16,-23 2 0 15,3-1 0-15,-3-22 0 16,1 22 0-16,-21-21 0 15,23-1 0 1,-44 1 0-16,19-21 0 16,-19-1 0-16,0 0 0 15,0 1 0-15,-19 0 0 16,-3-1 0-16,-41 0 0 16,19-21 0-16,-19 23 0 15,0-2 0 1,-23 0 0-16,2 22 0 15,-22-22 0-15,-20 22 0 16,-1 22 0-16,-1-23 0 16,-19 21 0-16,-1 2 0 15,-21 20 0 1,-1-22 0-16,1 22 0 16,-22 0 0-16,22 0 0 15,-22 0 0 1,1 22 0-1,-1-2 0-15,-20-20 0 16,19 22 0-16,3-22 0 16,-2 21 0-1,-21-21 0-15,43 0 0 16,-42 0 0-16,21 0 0 16,-22-21 0-16,20 21 0 15,-19-22 0-15,21 22 0 16,-21 0 0-1,19-20 0-15,-19 20 0 16,20-22 0-16,2 22 0 16,-4 0 0-16,3 0 0 31,1 22 0-31,18-2 0 16,23-20 0-16,0 22 0 15,2-1 0 1,39 1 0-16,-20-2 0 15,42 22 0-15,0-21 0 16,0 22 0 0,23 20 0-16,20-20 0 0,0 21 0 15,-2-2 0-15,23 23 0 16,1 0 0 0,20-21 0-16,0 20 0 15,0 1 0-15,20 0 0 16,1-22 0-1,23 1 0-15,-2 20 0 0,21-21 0 16,0 1 0 0,0-22 0-16,-19 1 0 0</inkml:trace>
  <inkml:trace contextRef="#ctx0" brushRef="#br0" timeOffset="2641.59">2052 15154 512 0,'0'0'0'0,"0"22"0"0,0-1 0 16,0 21 0 0,0 1 0-16,0-1 0 15,41 21 0-15,-41-20 0 31,0 20 0-31,24-21 0 16,-3 22 0-16,-1-1 0 16,0-20 0-1,-20-1 0-15,23-21 0 16,-23 0 0-16,22 1 0 16,-22-22 0-16</inkml:trace>
  <inkml:trace contextRef="#ctx0" brushRef="#br0" timeOffset="2927.13">1692 15005 512 0,'0'0'0'15,"0"0"0"-15,0 0 0 16,0 0 0-16,22 0 0 15,-1 22 0 1,1-22 0-16,19 0 0 16,2 0 0-1,20 0 0-15,1-22 0 16,20 22 0 0,-19-20 0-16,19 20 0 15,-21-21 0-15,-20 21 0 16</inkml:trace>
  <inkml:trace contextRef="#ctx0" brushRef="#br0" timeOffset="3212.35">1926 15853 512 0,'0'0'0'0,"0"0"0"16,19 20 0-16,4-20 0 15,-2 0 0 1,20-20 0-16,-19-22 0 16,43 20 0-1,-4-20 0-15,3 0 0 0,1-22 0 16,-1 22 0-16,21-22 0 15,-43 22 0-15,0 21 0 16</inkml:trace>
  <inkml:trace contextRef="#ctx0" brushRef="#br0" timeOffset="3650.05">2434 15430 512 0,'0'21'0'16,"0"-21"0"-16,22 21 0 16,-22 0 0-1,-22 1 0 1,44-2 0-16,-22 2 0 16,0-22 0-16,20 0 0 15,-20-22 0-15,-20 22 0 16,20-42 0-1,0 21 0-15,0-21 0 16,20-1 0-16,-20-20 0 16,22 21 0-16,-22-1 0 15,0 22 0 1,20 0 0-16,2 21 0 0,-22 0 0 16,0 21 0-1,0 0 0 1,21 0 0-16,-21 21 0 15,0 1 0 1,21-1 0-16,-21-21 0 16,20 22 0-16,2-22 0 15,0 0 0 1,-3 1 0-16,3-2 0 0,-22-20 0 0</inkml:trace>
  <inkml:trace contextRef="#ctx0" brushRef="#br0" timeOffset="4146.29">3047 15070 512 0,'0'0'0'0,"0"0"0"32,-22 0 0-32,3 21 0 15,-3 0 0-15,0 21 0 16,2 1 0-1,-2 20 0-15,1-21 0 16,21 1 0-16,0-1 0 16,0 1 0-1,0-22 0-15,21 0 0 0,-21-21 0 16,22-21 0-16,-2 0 0 16,2-43 0-1,19 0 0-15,-19 1 0 16,-1-22 0-16,2 22 0 15,-23-23 0 1,0 24 0-16,-23 19 0 0,23-20 0 16,-21 42 0-1,-1-1 0-15,3 1 0 16,19 42 0-16,0 1 0 16,0-1 0-16,0 21 0 15,0 22 0 1,0-2 0-1,0 3 0-15,19-1 0 16,3-1 0 0,-22 0 0-16,44-21 0 15,-44-20 0-15,19-1 0 16,24-21 0-16,-43 0 0 16,21 0 0-16</inkml:trace>
  <inkml:trace contextRef="#ctx0" brushRef="#br0" timeOffset="4547.46">3280 14943 512 0,'0'0'0'0,"0"21"0"16,0 0 0-1,22 21 0-15,-22 1 0 16,19-22 0-16,4 22 0 15,-2-1 0 1,-1-21 0-16,2 21 0 0,20-42 0 16,0 0 0-16,-19 0 0 15,19 0 0 1,-20-21 0-16,18-21 0 16,-19 20 0-16,3 2 0 15,-24-2 0 1,0 1 0-16,0 21 0 15,0 0 0-15,0 0 0 16,0 21 0-16,-24 1 0 16,24-2 0-16,0 23 0 15,-21-1 0-15,42-21 0 16,-21 1 0 0,0-2 0-16,0-20 0 0</inkml:trace>
  <inkml:trace contextRef="#ctx0" brushRef="#br0" timeOffset="4917.04">4042 14900 512 0,'0'0'0'0,"-22"0"0"15,2 22 0-15,-22-22 0 16,20 21 0-16,-21 0 0 15,23-21 0-15,20 41 0 16,0-19 0 0,0-1 0-16,20 1 0 15,3-1 0-15,19 0 0 32,20-21 0-32,-18 22 0 15,-4-2 0-15,24-20 0 16,-41 22 0-1,-2-22 0-15,0 21 0 16,-21-21 0-16,0 0 0 16,-21 0 0-16,-23 0 0 15,24 21 0-15,-45-21 0 16,24 0 0-16,19 0 0 16,2 0 0-16,-2 0 0 15</inkml:trace>
  <inkml:trace contextRef="#ctx0" brushRef="#br0" timeOffset="7628.95">4338 14625 512 0,'0'0'0'0,"23"22"0"16,-23 20 0-1,21 0 0 1,-2 21 0-16,4-20 0 16,-1 20 0-16,-3 1 0 15,24 20 0 1,-43-84 0-16</inkml:trace>
  <inkml:trace contextRef="#ctx0" brushRef="#br0" timeOffset="7845.19">4148 14943 512 0,'0'0'0'0,"0"0"0"0,0 0 0 16,20-21 0-16,45 21 0 15,-22-22 0 1,42 1 0-16,-22 21 0 0,-41-21 0 16</inkml:trace>
  <inkml:trace contextRef="#ctx0" brushRef="#br0" timeOffset="8099.64">4719 14900 512 0,'0'22'0'15,"0"-22"0"-15,0 42 0 16,0-21 0-16,-21 21 0 15,21-21 0-15,0 1 0 16,0-1 0 0,0 0 0-16,0-21 0 0,0 0 0 15,0 0 0 1,0-21 0-16,0 0 0 16,21-1 0-16,-21 1 0 15,21-1 0-15,-21-19 0 16,43 20 0-1,-21 0 0 1,-3 21 0-16</inkml:trace>
  <inkml:trace contextRef="#ctx0" brushRef="#br0" timeOffset="8262.41">4951 14922 512 0,'0'21'0'0,"0"-21"0"15,0 21 0 1,0 20 0-16,22-19 0 0,-22-1 0 15,22 1 0-15,-22-1 0 16,0-21 0 0,0 0 0-16,21 0 0 15,-21 0 0-15</inkml:trace>
  <inkml:trace contextRef="#ctx0" brushRef="#br0" timeOffset="8400.7">4995 14794 512 0,'-22'0'0'16,"22"0"0"-16,0 0 0 15,0 0 0 1,-22 0 0-16,22 0 0 0,0 0 0 16,22 0 0-16</inkml:trace>
  <inkml:trace contextRef="#ctx0" brushRef="#br0" timeOffset="9134.43">5143 14964 512 0,'0'0'0'0,"0"0"0"0,0-21 0 15,0 21 0-15,0-21 0 16,0 21 0-1,0-22 0 1,-22 1 0-16,22 21 0 16,-22 0 0-1,22 0 0-15,-20 0 0 16,20 21 0-16,-20 1 0 16,-2-1 0-1,1 0 0-15,21 20 0 16,0-41 0-16,21 22 0 15,1-1 0-15,-2-21 0 16,0 0 0-16,2-21 0 16,0 21 0-16,0-22 0 15,-3 22 0 1,-19-20 0-16,0 20 0 16,0 0 0-1,23 0 0 1,-46 0 0-16,23 20 0 15,0 2 0-15,-19 21 0 16,19-22 0 0,0 22 0-16,0-23 0 15,19 2 0-15,4-1 0 16,19 0 0-16,-21-21 0 16,20 0 0-16,24-21 0 15,-22-22 0-15,-2 1 0 16,2 0 0-1,-23-23 0-15,1 24 0 16,1-23 0-16,-22 22 0 31,0 0 0-31,-22 20 0 16,1 1 0-16,21 1 0 16,-20 20 0-1,-23 20 0-15,22 1 0 16,21 1 0-16,-20 20 0 15,20 0 0 1,0 22 0-16,20-23 0 0,1 24 0 16,22-23 0-16,20 0 0 15,-41-20 0-15,19-22 0 16</inkml:trace>
  <inkml:trace contextRef="#ctx0" brushRef="#br0" timeOffset="9635.91">5863 14964 512 0,'0'0'0'0,"0"21"0"0,41-1 0 16,-19 23 0-16,42-21 0 15,-44-1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758.49536" units="1/cm"/>
          <inkml:channelProperty channel="Y" name="resolution" value="1213.59265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2-09-27T14:11:51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12783 6984 512 0,'-20'-20'0'0,"-43"-2"0"0,-2-105 0 15,-61 105 0-15,-3 2 0 16,3 20 0-1,-22 20 0-15,0 2 0 16,-1 20 0-16,1 0 0 16,1 43 0-1,-1-22 0-15,19 44 0 16,25-2 0-16,19 1 0 16,0 21 0-1,22 21 0-15,21-21 0 16,20 1 0-16,22-1 0 15,22 21 0 1,20-22 0-16,43-19 0 16,0-2 0-16,19 1 0 15,3-43 0-15,42 1 0 16,19-44 0 0,1 23 0-16,22-43 0 15,0 0 0 1,0-43 0-16,20 3 0 15,1 18 0-15,-43-42 0 16,22-21 0 0,-2-20 0-16,-41 21 0 15,0-44 0-15,-40 22 0 16,-4-20 0 0,-61 20 0-16,0-22 0 15,-23 1 0-15,-40 22 0 16,-23-1 0-1,-41 21 0-15,-1 0 0 16,-42 22 0-16,-20 21 0 16,-25 20 0-16,4 2 0 15,-23 40 0 1,23 2 0-16,-24-64 0 16,43 104 0-16,2 2 0 15,0 22 0 1,41-24 0-16,20 22 0 15,1 1 0-15,43-21 0 16,-21 0 0 0,63-22 0-16,-21 0 0 15,42 1 0-15,1-22 0 16,-2 0 0 0,1-21 0-16,21 0 0 15,1-21 0-15,21 0 0 16,0-43 0-1,-1 1 0-15,22-1 0 16,-1 0 0 0,0-41 0-16,0 20 0 15,24-21 0-15,-3 1 0 16,2 83 0-16,19-83 0 16,-20-23 0-1,42 2 0-15,-1-1 0 16,2-1 0-16,21-20 0 15,-22 21 0 1,42-21 0-16,1 0 0 16,0 0 0-16,20-22 0 15,-21 23 0 1,43-44 0-16,1 21 0 16,-2 1 0-16,0 0 0 15,23-22 0 1,-23 43 0-16,1-21 0 15,1 21 0-15,-2 22 0 16,-41-2 0 0,-1 43 0-16,-20-21 0 15,-44 42 0-15,-19 44 0 16,-44-2 0 0,-22 1 0-16,-41 21 0 15,0 0 0-15,0 0 0 16,0 21 0-16,-19-21 0 15</inkml:trace>
  <inkml:trace contextRef="#ctx0" brushRef="#br0" timeOffset="626.88">18203 2243 512 0,'21'0'0'15,"-21"0"0"-15,0 0 0 16,0 21 0-16,-21 22 0 16,21 42 0-16,-22 40 0 15,22 3 0 1,-43 20 0-16,23 22 0 15,20-23 0-15,0 2 0 16,20-43 0 0,0-1 0-16,25-20 0 15,-4-22 0-15,2-40 0 16,0-23 0 0,19-43 0-16,2-21 0 15,-1-41 0-15,2-1 0 16,-23-1 0-16,0 24 0 15,-21 19 0 1,1 42 0-16,-22 2 0 16,20 40 0-1,-20 22 0-15,0 2 0 16,21 18 0-16,1 2 0 16,0-22 0-16,19-20 0 15,1-22 0 1,23-42 0-16,-4-23 0 15,-17-41 0-15,-3-20 0 16,3-1 0 0,-24-20 0-16,-20-2 0 15,0 43 0-15,-42 21 0 16,-21 0 0 0,-22 64 0-16,0 21 0 15,22 0 0-15,-1 21 0 16,64-21 0-16</inkml:trace>
  <inkml:trace contextRef="#ctx0" brushRef="#br0" timeOffset="1710.33">19409 2073 512 0,'0'43'0'0,"0"21"0"0,0 20 0 15,-22 64 0-15,0 21 0 16,22-20 0 0,-19-22 0-16,38-43 0 15,-19-20 0-15,22-42 0 16,0-22 0 0,-1-22 0-16,21-42 0 15,-20-20 0-15,20-21 0 16,-20-23 0-1,-2 43 0-15,-20 1 0 16,0 62 0 0,-20 1 0-16,20 42 0 15,-22 1 0-15,22 40 0 16,-22 24 0-16,44-2 0 16,-22 2 0-1,22-24 0-15,19-19 0 16,-20-43 0-16,21 0 0 15,-20-43 0 1,21-40 0-16,20-3 0 16,-42-41 0-16,21 0 0 15,22 22 0-15,-44 19 0 16,22 24 0 0,-19 41 0-16,-23 42 0 15,20 0 0-15,-20 20 0 16,21 23 0-1,-1 21 0-15,2 20 0 16,0-19 0 0,-1-44 0-16,-1 0 0 15,3-42 0-15,-2-21 0 16,0 0 0-16,-21-65 0 16,20 24 0-1,3-44 0-15,-2 21 0 16,-21 1 0-16,20 42 0 15,-20 20 0 1,21 44 0-16,-21-1 0 16,0 21 0-16,22 21 0 15,-22 0 0 1,41 2 0-16,-18-24 0 16,-2-19 0-16,21-22 0 15,-20 0 0 1,19-22 0-16,3-19 0 15,-2-24 0 1,-1 2 0-16,2 0 0 16,-1 0 0-16,2-2 0 15,-25 24 0-15,4-24 0 16,-3 2 0-16,1-21 0 16,-21-1 0-1,0-1 0-15,0-19 0 16,0-22 0-1,-21 43 0-15,1-23 0 16,-3 24 0-16,4 18 0 16,-4 23 0-16,23 21 0 15,-21 21 0 1,21 0 0-16,0 44 0 16,0-2 0-16,0 63 0 15,21 22 0 1,2 21 0-16,-4 20 0 15,4-19 0 1,18-1 0-16,1-21 0 16,0-20 0-16,1-23 0 15,0-41 0 1,-22-23 0-16,21-20 0 0,-42 0 0 16</inkml:trace>
  <inkml:trace contextRef="#ctx0" brushRef="#br0" timeOffset="1909.81">20530 1946 512 0,'0'0'0'0,"21"-42"0"0,44-20 0 16,-2-24 0-16,63 2 0 15,0-22 0 1,3 21 0-16,-66 42 0 16</inkml:trace>
  <inkml:trace contextRef="#ctx0" brushRef="#br0" timeOffset="3167.76">19959 3534 512 0,'0'0'0'16,"-22"21"0"-16,22 22 0 16,0 0 0-16,0 40 0 15,0 23 0 1,42-21 0-16,-19 21 0 15,-3-21 0-15,1-21 0 16,-1-22 0 0,-20-21 0-16,22-21 0 15,-22-21 0-15,-22-21 0 16,2-22 0-16,-21-41 0 16,18-1 0-1,-19-1 0-15,1 23 0 16,19 21 0-1,1 20 0-15,21 0 0 16,-21 22 0-16,21 21 0 16,0 0 0-1,0 0 0-15,0-21 0 16,0 21 0-16,0 0 0 16,0 0 0-16,0 0 0 15,0 0 0 1,0 0 0-16,0 21 0 15,0-21 0-15,0 0 0 16,0 21 0 0,0 0 0-16,0 21 0 15,21 1 0-15,0 0 0 16,1-1 0 0,-1-22 0-16,-1 2 0 15,2 20 0-15,21-20 0 16,-23 21 0-1,21-2 0-15,-19 1 0 16,0 1 0-16,-1-22 0 16,-21 1 0-1,0-2 0-15,0 2 0 16,0-22 0-16,0-22 0 16,-21 2 0-16,-1-23 0 15,-20 0 0 1,-22 24 0-16,2-4 0 15,-2 46 0 1,1-4 0-16,0 24 0 16,-2 0 0-16,46-1 0 15,-4-21 0-15,2 22 0 16,42-43 0 0,-21 19 0-16,23-38 0 15,-4-45 0-15,24 0 0 16,21-42 0-1,-1 0 0-15,1 0 0 16,-1 23 0 0,41-24 0-16,-104 107 0 0</inkml:trace>
  <inkml:trace contextRef="#ctx0" brushRef="#br0" timeOffset="3777.21">20445 3133 512 0,'0'20'0'0,"22"22"0"0,0 22 0 15,-2 21 0 1,22 20 0-16,0 22 0 15,22 1 0 1,-21-22 0-16,-1-21 0 16,-21-44 0-16,-21 1 0 15,0-19 0-15,0-23 0 16,-21-23 0 0,1-40 0-16,-2 0 0 15,-21-65 0-15,2 22 0 16,-24 1 0-1,23 21 0-15,0 20 0 16,20 22 0-16,22 20 0 16,0 2 0-1,22 40 0-15,0-20 0 16,19 43 0-16,22 0 0 16,1 19 0-1,21 23 0-15,-22-1 0 16,22-20 0-16,1 0 0 15,-23-22 0 1,-22-42 0-16,2 0 0 16,-21 0 0-16,-22-22 0 15,0-20 0-15,0-21 0 16,-43-43 0 0,1-20 0-16,-42-2 0 15,19 22 0 1,23 21 0-16,-22 44 0 15,22-1 0-15,1 20 0 16,41 22 0-16</inkml:trace>
  <inkml:trace contextRef="#ctx0" brushRef="#br0" timeOffset="4377.26">21123 3513 512 0,'0'0'0'0,"22"21"0"0,-22-21 0 16,43 0 0 0,-23-21 0-16,1 0 0 15,0-42 0-15,1-43 0 16,-2-1 0 0,-20 1 0-16,0 23 0 15,-20 19 0-15,20 42 0 16,-22 2 0-16,1 40 0 15,21 2 0 1,0 20 0-16,0 22 0 16,43 20 0-1,-23 1 0-15,23-22 0 16,-2 1 0-16,2-42 0 16,0-22 0-16,0 0 0 15,-1-22 0 1,0-20 0-16,1-22 0 15,-43 21 0 1,20-40 0-16,-20-3 0 16,0 2 0-16,-20-1 0 15,20 22 0-15,-22 41 0 16,1 2 0 0,0 20 0-16,0 20 0 15,21 2 0-15,-23 41 0 16,23 0 0-1,23 1 0-15,-2 20 0 16,0-20 0-16,22-1 0 16,-2-20 0-1,22-43 0-15,-20 0 0 16,21 0 0-16,0-43 0 16,-23 2 0-1,2-1 0-15,-1-44 0 16,-21 23 0-16,1 20 0 15</inkml:trace>
  <inkml:trace contextRef="#ctx0" brushRef="#br0" timeOffset="4883.64">22160 2455 512 0,'-23'0'0'0,"4"0"0"0,19 0 0 16,-22 20 0-1,2 22 0-15,-2 44 0 16,22-2 0-16,0 22 0 16,22-21 0-1,-2-22 0-15,2-20 0 16,20-22 0-16,-20-21 0 15,18-21 0 1,5 0 0-16,-26-44 0 16,25 2 0-16,-23-20 0 15,-1-24 0-15,-20-40 0 16,-20-2 0 0,-23-20 0-16,2 62 0 15,19 23 0 1,-41 41 0-16,18 43 0 15,4 0 0-15,-1 21 0 16,42 44 0-16,0-2 0 16,0 63 0-1,22 2 0-15,-2 21 0 16,21-2 0-16,4 1 0 16,40-43 0-1,-44-19 0-15,22-23 0 16,1-21 0-16,0-21 0 15,-22-21 0-15</inkml:trace>
  <inkml:trace contextRef="#ctx0" brushRef="#br0" timeOffset="5010.6">23135 3133 512 0</inkml:trace>
  <inkml:trace contextRef="#ctx0" brushRef="#br0" timeOffset="13610.91">14307 8106 512 0,'0'0'0'0,"0"0"0"15,0 0 0-15,0 21 0 16,0-21 0-16,0 0 0 16,21 0 0-1,2 21 0-15,-23-21 0 16,19 0 0-16,3 22 0 15,0-44 0 1,-1 22 0-16,21 22 0 16,-42-22 0-16,22 0 0 15,-2 0 0 1,1 0 0-16,2 0 0 16,-3 0 0-16,1 0 0 15,0 0 0 1,1 0 0-16,-2 0 0 15,2 0 0-15,21 0 0 16,-23 0 0 0,1 0 0-16,1 0 0 15,-2 0 0-15,2 0 0 16,-1 0 0 0,21 0 0-16,-20 0 0 15,-3 0 0-15,4 0 0 16,-2 0 0-1,0 0 0-15,22 0 0 16,-22 0 0-16,-1 0 0 16,2-22 0-16,19 22 0 15,-18 0 0 1,-2 0 0-16,20 0 0 16,-19 0 0-16,19 0 0 15,-18 0 0 1,-2-21 0-16,20 21 0 15,-18 0 0-15,18 0 0 16,-19 0 0 0,0 0 0-16,19 0 0 15,3 0 0-15,-25 0 0 16,3 0 0 0,20 0 0-16,1-21 0 15,-22 21 0-15,21 0 0 16,-22-21 0-1,24 21 0-15,-23 0 0 16,21 0 0-16,-21 0 0 16,21 0 0-1,-20 0 0-15,20 0 0 16,-20 0 0-16,19-21 0 16,2 21 0-16,-21 0 0 15,20 0 0 1,-1 0 0-16,2 0 0 15,-1 0 0-15,-20 0 0 16,19 0 0 0,-19 0 0-16,20 0 0 15,-20 0 0-15,21 0 0 16,-1 0 0 0,-21 0 0-16,21 0 0 15,0 0 0-15,0 0 0 16,-19 0 0-1,19 21 0-15,-1-21 0 16,1 0 0-16,-19 0 0 16,19-21 0-16,-1 21 0 15,2 0 0 1,-1 0 0-16,1 0 0 16,0 0 0-16,-23 0 0 15,44 21 0 1,-44-42 0-16,23 21 0 15,-2 0 0 1,3 0 0-16,-2 0 0 16,-21 0 0-16,21 0 0 15,-19 0 0-15,18 0 0 16,-20 21 0 0,1-21 0-16,19 0 0 15,-19 21 0-15,-22-21 0 16</inkml:trace>
  <inkml:trace contextRef="#ctx0" brushRef="#br0" timeOffset="14933.21">12740 9164 512 0,'-19'0'0'0,"-2"0"0"16,-21-42 0-16,-2 42 0 15,3-21 0-15,-23 21 0 16,21 0 0 0,-20 0 0-16,0 0 0 15,19 0 0-15,-19-22 0 16,22 22 0-1,-23-21 0-15,22 21 0 16,-24 0 0-16,26 0 0 16,-24-19 0-1,0 19 0-15,1 0 0 16,0-23 0-16,-2 23 0 16,2 0 0-1,-1 0 0-15,-21 0 0 16,22 0 0-1,0 0 0-15,0 0 0 16,-23 0 0-16,24 0 0 16,-2 0 0-16,1 0 0 15,-22 0 0 1,21 0 0-16,1 0 0 16,-1 0 0-16,2 0 0 15,-24 0 0 1,24 0 0-16,-3 0 0 15,2 0 0-15,-2 0 0 16,2-21 0 0,0 21 0-16,-1 0 0 15,2 0 0-15,-2 21 0 16,-21-21 0 0,22 0 0-16,-23 0 0 15,23 0 0-15,0 0 0 16,1 0 0-1,-3 0 0-15,-19 0 0 16,20 0 0-16,0 0 0 16,-20 0 0-16,20 0 0 15,1 0 0 1,-22 0 0-16,21 0 0 16,1 0 0-16,-1 0 0 15,1 0 0 1,-2 23 0-16,-17-23 0 15,16 0 0-15,3 0 0 16,0 0 0 0,-23 0 0-16,23 0 0 15,1 19 0-15,-1-19 0 16,-23-19 0 0,23 19 0-16,-1-23 0 15,1 23 0-15,-1 0 0 16,2-21 0-1,-24 21 0-15,24 21 0 16,-23-21 0 0,21 23 0-16,-21-4 0 15,22 2 0-15,-1 1 0 0</inkml:trace>
  <inkml:trace contextRef="#ctx0" brushRef="#br0" timeOffset="46781.77">21229 9164 512 0,'0'0'0'0,"0"0"0"0,21 0 0 16,21 0 0-16,1 0 0 15,20 0 0 1,44 0 0-16,20 0 0 16,0 0 0-1,21 0 0-15,41 21 0 16,1 0 0-16,-20-21 0 15,22 43 0 1,-65-21 0-16,-65-1 0 0</inkml:trace>
  <inkml:trace contextRef="#ctx0" brushRef="#br0" timeOffset="47569.21">10202 10201 512 0,'0'21'0'16,"20"-21"0"-16,1 22 0 16,23-1 0-16,-3-21 0 15,45 0 0-15,-1 0 0 16,19 0 0-1,24-21 0-15,-1 21 0 16,21-22 0-16,20 22 0 16,3 0 0-1,-2 22 0-15,-22-1 0 16,-62-21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5CB52D-BC45-467E-B0CF-A58BF7A6F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C8443-8D19-41B4-AC4F-0E897E8BFB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1A920F-318E-41A4-87A5-77416DF2F040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CAE663-C338-40A8-BEFB-262CF3A47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350FA0-8887-470E-83D0-2E1362016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780E2-BB9B-4774-8EEE-F22C64D3D7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285E3-85C4-406F-95E0-26CEC00B6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B2AAF00-FED6-4647-A7B8-CDF4A2DF2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85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ACA5042-0D24-4B93-831C-6EE007761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6D17A81-04B8-435B-863A-5E7453CA03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6F971AA-F2F0-46D6-9851-20E9A5B0B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18566B-CDC6-4C54-BF88-3C7F301432E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7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B0237D8-C387-4634-AE8E-72F1C467C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CB98AE2-2D56-4189-9D2A-9C14C0A72F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FA41DF9-3253-4F00-B156-FD9F9C550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06D41-779C-4B73-956B-51126F666F4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8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F642D9E-B74F-403F-AB3A-855013CBDB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B4921801-4010-4C43-8111-846DA830E4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A7C38878-843C-4DDE-839A-DCD68206B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879FF1DA-4A38-477D-B4E9-AE101803FDC3}" type="slidenum">
              <a:rPr lang="en-US" altLang="en-US">
                <a:latin typeface="Calibri" panose="020F0502020204030204" pitchFamily="34" charset="0"/>
              </a:rPr>
              <a:pPr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A7885052-D8DC-44BC-AB72-5A6C391A3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77B60F61-9765-439A-A0E3-77EA6DB7E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marketing:  exploring, creating, and delivering value to satisfy the needs of a target market at a profit.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What is the hidden word in the marketing definition?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Competitor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8231A2F9-F505-496A-B16F-B100896C7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A1951D-BAD6-4B55-B3F1-D4CECA2D1AD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6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BFE8AC1-D8F0-4AFC-81BE-E47D7DA659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F81F1FA-BEC3-4448-A679-6F22ABBDC1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marketing:  exploring, creating, and delivering value to satisfy the needs of a target market at a profit.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What is the hidden word in the marketing definition?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/>
              <a:t>Competitor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09E8801-44E9-4924-8EF5-C8B994912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DB570-31E6-4180-B276-9DFD43C41DC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84B5C8-E883-420D-AFD7-A84E0109A57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EE065-1001-46BA-8EF9-22B9B1DF211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BE305-3082-4202-B7BA-80F53EFF746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8606C-7653-4B07-9EE0-32F771DCA74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2D78830-0C96-4BD8-B116-581E648EB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92DDC7CB-F5E4-4096-AD7B-2708FBE35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1955E1D-5E51-4CB7-9176-E626010A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648286D6-1BED-45F9-A441-D0F05E152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67105425-79A5-445F-938A-F659A9A9F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4D3D6E47-5AAB-4B85-B05E-5AC158D0E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2B387-6CCC-4333-BEAC-FD873819549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56E040-C052-4710-9A9B-EB684A0038D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BEA2F7-F6A4-4505-B65D-F8329122F451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264E5E-E0B1-412C-9C39-5BFBEC15985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F7BB5F-9A97-4C6E-9670-DC588E8D160D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30268B-8167-4283-A49E-5B42928E12AB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0A2C41A0-0BB1-46D7-9591-8C090437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D853-F88A-47B6-9E52-6F2B5C328960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DE4F2E23-C4C7-473D-9E91-C8F80098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2111E4A7-02E0-4D9B-9185-1E7F5DE1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39532CF-8B24-45D2-BF1D-E378D77C2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46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7A1AA67-9B80-49B1-A63E-F9EE65A5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3C2A-2DA4-42CB-97B8-FE3F4396172E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C479597-7C9E-4F60-BDE6-8D0B9D0B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082D48-F915-4A1D-866F-51CAD74F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21533-0009-49FD-A67E-107442A3C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7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557B64-B40D-43BC-A037-997D8696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7AD4-8A88-4044-9B6B-8C0EB5F9FD6C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E38E6BD-BA25-4CCB-A6FC-EE9E31F4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E86CCE3-26B5-4EF9-9ACC-5AB8DEDD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39981-39DB-4196-B8FD-542DA0043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5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E0F2E29-06A5-44DE-9C32-C2BFC39E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81E0CA-43A9-4CEB-B5B3-AA2087E91545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AB22424-6F29-4BF6-98F2-3BDBC5CF4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502C75-94D9-49F2-8B3B-A13B3A6676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CF51E6F-5CC3-4A47-8C06-682E566352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A0320-747F-4244-9522-FD057BAC3944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49E17-2B90-42BC-859B-6E1C5D2D0E3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1CD23-21B4-4073-A584-C607B82665F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A170C-0D5E-4F51-BFDB-88DA2DD59AA9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A82FF171-8249-468E-B122-32E04B253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B1723B0F-089E-4ABC-9183-CB8A2DDEA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CCBCACD2-E579-4434-BF5F-A61BC71B3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6B0320C-5BDC-4605-B563-4249FE7D8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DCA56C5-82FF-4E7F-A03E-061D4F4DC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5FCF01-3875-4483-AA1D-D684F302B323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F56DB3-4962-47A5-A518-0C48822BA097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682084-675E-4E0A-9A98-728707ABAFB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4E5CAF-2598-4046-91DC-FDB7FAC0B80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4E4C2E-A034-448F-9C3A-45C091D16749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748C13-D480-4152-96F3-E694C2DDE2A8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7ABF22C8-D9F5-4294-984E-67C80702C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775D7B2-BC47-44F3-8F11-5D1D57EE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BF6C-1C33-4F2C-B541-E54A4CF01244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C4180F-DA0E-4BCC-9D15-C6517713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499DB6B-5743-45F9-AF21-FE28900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3FD0CFA-941C-4478-9379-B750D15CB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7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5BEFAD1-E01F-4817-AA34-36E2694A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C5F4-CCF0-4FFA-AC25-FE27140D6714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0F6E236-6677-4C75-B786-6F76AB4D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4CA9DA6-AB1B-4A38-A66B-C382763A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7EAB3-122C-4C7E-B539-FDC4A7813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3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4509740A-8D03-46D4-ABA6-B6C874E8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3C77-088E-41B6-A5B3-A13B80EE95F5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04E029A-3C55-42FA-81E2-B85D41A1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25CA8E3B-AB79-4155-86AE-27A8F47A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C9508-0AA6-43FB-B2E2-B82E8F244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72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C9F23AC5-FE42-41B3-AB91-06557389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0AFB6F-1EE9-4FD9-BE33-427B3525B97B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EB0509C-7F40-4FB6-9C51-74C16CC64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D0315-7A8B-45BD-8118-881449BC32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4E1CF25-15A9-4491-B5D1-9BB2E6FC3B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FEA2D8D-B826-40D6-BEC8-B375F315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6EE9-A6A9-456F-A5FB-9D369ECF1F25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D3546-AC4D-4DBA-B495-BAE9B946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6A0894D-D181-4DD2-9C91-8BE729A5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5B939-41CC-4F4D-AE42-DF587F72A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F59264D-7409-4C92-9CF9-E954461A9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3A7D6CBE-7CB9-422F-9FDB-23AC73C74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00BCCE9A-589C-4447-87D9-E8EB920A0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id="{F75E1343-C8DB-431D-BE6D-CBBD76081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21F178-F300-487A-89A6-75D500135A6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06136AAF-FF18-4744-AA02-DDBDCEFF5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EBBE32-F19F-4197-940A-2E7A03DF51F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E29E91A3-4A22-476F-BC0F-91A9974F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DAE957-8F67-4AE8-8AEE-25B97E8E762D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628B7A1F-E912-4105-9CF3-BD9F68E6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28EED-8EAA-4BFA-8213-3828A0253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ABC19750-6D0E-4B25-BADE-00FFD55EA9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90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242872A-3C83-4CCE-9DE3-EC21C4AAE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B854ED-0C95-48B4-8A28-30FA155874A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71C969D9-1A0E-41BC-AE37-6C00973C5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531DB-2EAD-4E89-8563-8711F083AFF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148B5E0B-47CA-4813-88EA-72732D3D6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F142CBB-3CC9-476F-A31D-CF746794E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FC8CA17B-6000-451C-9682-B9FF9EA80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21310162-D9AE-41ED-AF6F-8DB676F6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CDE712-C795-4091-B58D-D0A9B0F720C1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69051E85-6AD3-4DCE-BE74-7E78AD479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4B53C8-C970-4AA2-B379-DC9C77A771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6812C3F-B911-4EF8-BE2B-726D3FC230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982F9E8F-0B67-4057-8E17-8C9234D62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5777A75B-7D2D-48C2-B078-0F88EAF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2C3B4199-8757-49F7-997C-23730504C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1323D40-8D3D-4C7E-AE72-A21570C22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49455-637A-4BDD-AAAF-D124F0B6096F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9738D-87EC-442D-B54D-CBD9DD5A9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91197B7-DBED-4215-AFC5-37AD932E0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26695FFB-F972-40DE-9546-89BED23EC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1DBD0D-212A-4644-8677-0524DC8332A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83D698CE-15D7-44B5-BDD3-3474B264B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6D5085-AA52-4731-A4F5-8FF7B80503A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0703D23-DD84-46F6-AA3C-74FD5074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30E962A0-C53B-4ABF-A2E9-6C89698315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1" r:id="rId4"/>
    <p:sldLayoutId id="2147483992" r:id="rId5"/>
    <p:sldLayoutId id="2147483999" r:id="rId6"/>
    <p:sldLayoutId id="2147483993" r:id="rId7"/>
    <p:sldLayoutId id="2147484000" r:id="rId8"/>
    <p:sldLayoutId id="2147484001" r:id="rId9"/>
    <p:sldLayoutId id="2147483994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lgLTUsWlIbCgRM&amp;tbnid=plNkeoH-u4j5XM:&amp;ved=0CAUQjRw&amp;url=http://buyallgoods.blogspot.com/2011/05/buy-all-kinds-of-goods.html&amp;ei=xPssUtiMHcjyqQGhlIHIBA&amp;psig=AFQjCNHKBJdkXvALVXeRzFGhEFCT_kSwYQ&amp;ust=137876614092346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COnYy64EoSTeAM&amp;tbnid=kSWzsKwvYNTvbM:&amp;ved=0CAUQjRw&amp;url=http://commons.wikimedia.org/wiki/File:Woodstock_press_photographer.jpg&amp;ei=TwQtUp-1KsG7qgHIuYHgCQ&amp;bvm=bv.51773540,d.aWc&amp;psig=AFQjCNEebuvMn3hL0yqzh6d83qZaUBSJwg&amp;ust=137876832527662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2NMD3VWio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Gh5jNlX8u1KWhM&amp;tbnid=SaCLH9_MBIQY9M:&amp;ved=0CAUQjRw&amp;url=http://www.goodreads.com/topic/show/1297632-market-place&amp;ei=0vcsUo_qKc70qwG75oAQ&amp;psig=AFQjCNGWWbHZgj1RNFHb2Fq1aHZVCIkxAQ&amp;ust=1378765091302189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google.com/url?sa=i&amp;rct=j&amp;q=&amp;esrc=s&amp;frm=1&amp;source=images&amp;cd=&amp;cad=rja&amp;docid=Gh5jNlX8u1KWhM&amp;tbnid=SaCLH9_MBIQY9M:&amp;ved=0CAUQjRw&amp;url=http://www.goodreads.com/topic/show/1297632-market-place&amp;ei=wfcsUvX5KsPZqAHEtIHYCQ&amp;bvm=bv.51773540,d.aWc&amp;psig=AFQjCNGWWbHZgj1RNFHb2Fq1aHZVCIkxAQ&amp;ust=137876509130218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/url?sa=i&amp;rct=j&amp;q=&amp;esrc=s&amp;frm=1&amp;source=images&amp;cd=&amp;cad=rja&amp;docid=VFyGP6aYTPA5CM&amp;tbnid=Fcjw0zEGmhBPDM:&amp;ved=0CAUQjRw&amp;url=http://www.bubblews.com/news/356869-simple-internet-marketing-strategies&amp;ei=M_gsUsHgComRqQG5hIGYDg&amp;psig=AFQjCNF593LvArC2Hp4MIfrhhbEwTU1Nhg&amp;ust=1378765227269017" TargetMode="Externa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ykt_4C-G2y1AAM&amp;tbnid=MSFN5Uy3hAi1eM:&amp;ved=0CAUQjRw&amp;url=http://www.survey-reviews.net/index.php/tag/free-survey-software/&amp;ei=WwUtUo78EYO4rQGS7ICoAw&amp;psig=AFQjCNFuzgInz89IA1MsEy5IZP5Zl2d4yg&amp;ust=1378768581160598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icable.com/new/channel-structure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cassi\Dropbox\Minot\Marketing\Chapter%201\What%20is%20Marketing--Secret%20Definition%20(Part%201_2)%20Online%20Marketing%20Mastermind%20(Series%203).mp4" TargetMode="External"/><Relationship Id="rId1" Type="http://schemas.microsoft.com/office/2007/relationships/media" Target="file:///C:\Users\cassi\Dropbox\Minot\Marketing\Chapter%201\What%20is%20Marketing--Secret%20Definition%20(Part%201_2)%20Online%20Marketing%20Mastermind%20(Series%203).mp4" TargetMode="External"/><Relationship Id="rId6" Type="http://schemas.openxmlformats.org/officeDocument/2006/relationships/image" Target="../media/image34.png"/><Relationship Id="rId5" Type="http://schemas.openxmlformats.org/officeDocument/2006/relationships/hyperlink" Target="http://www.youtube.com/watch?v=zAhfJdzCwV4" TargetMode="External"/><Relationship Id="rId4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AhfJdzCwV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0.png"/><Relationship Id="rId4" Type="http://schemas.openxmlformats.org/officeDocument/2006/relationships/customXml" Target="../ink/ink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EHRbyQCdlIbepM&amp;tbnid=7_N68YEQRyRSNM:&amp;ved=0CAUQjRw&amp;url=http://www.adexchanger.com/comic-strip/adexchanger-the-brand-marketer-goes-digital/&amp;ei=reosUri2JoPArQHqyoDACA&amp;bvm=bv.51773540,d.aWc&amp;psig=AFQjCNErt_FJ958vo1RR7eqLYjKARyXUMw&amp;ust=13787617546051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116CF8-AD54-4BB9-A477-44CD2197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 1.1</a:t>
            </a:r>
          </a:p>
        </p:txBody>
      </p:sp>
      <p:sp>
        <p:nvSpPr>
          <p:cNvPr id="10243" name="Text Placeholder 4">
            <a:extLst>
              <a:ext uri="{FF2B5EF4-FFF2-40B4-BE49-F238E27FC236}">
                <a16:creationId xmlns:a16="http://schemas.microsoft.com/office/drawing/2014/main" id="{B32221CC-E21B-4E2B-BC30-D831D5C24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Verdana" panose="020B0604030504040204" pitchFamily="34" charset="0"/>
              </a:rPr>
              <a:t>Marketing and the Marketing Concept</a:t>
            </a:r>
            <a:endParaRPr lang="en-US" alt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9870-650C-BA8F-8603-892EF6F1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20338-2424-423F-537E-1C2DD1B351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Complete “What is Marketing” on Google Classroom</a:t>
            </a:r>
          </a:p>
        </p:txBody>
      </p:sp>
      <p:pic>
        <p:nvPicPr>
          <p:cNvPr id="4" name="Picture 2" descr="My (Our) Assignment – Keep swimmin'">
            <a:extLst>
              <a:ext uri="{FF2B5EF4-FFF2-40B4-BE49-F238E27FC236}">
                <a16:creationId xmlns:a16="http://schemas.microsoft.com/office/drawing/2014/main" id="{F1340C2D-0C00-2C75-A7F8-A614A72A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209800"/>
            <a:ext cx="3450613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1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E54CBDA-CD8C-42BD-AE46-86AE6C6A4A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Three types of Products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A74F04E-5013-4ECE-901B-8ADA7B7B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526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Marketers sell products that people want and need</a:t>
            </a:r>
          </a:p>
          <a:p>
            <a:pPr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types of products can be marketed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Goods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Ideas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C04C2E4-F9F1-4877-8682-EE94089E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>
            <a:fillRect/>
          </a:stretch>
        </p:blipFill>
        <p:spPr bwMode="auto">
          <a:xfrm>
            <a:off x="9525" y="4695825"/>
            <a:ext cx="3468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E155C23-A73D-4EEA-9304-ADFB2841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>
            <a:fillRect/>
          </a:stretch>
        </p:blipFill>
        <p:spPr bwMode="auto">
          <a:xfrm>
            <a:off x="3657600" y="4524375"/>
            <a:ext cx="25193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0585F4F-38CD-420C-BBA7-704AE50D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0768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27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>
            <a:extLst>
              <a:ext uri="{FF2B5EF4-FFF2-40B4-BE49-F238E27FC236}">
                <a16:creationId xmlns:a16="http://schemas.microsoft.com/office/drawing/2014/main" id="{3CA6F1FE-8E2F-4D53-A379-183E5B5E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739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1.  Goods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 tangible items of monetary value (we can sell, buy, or trade) that satisfy customer needs and wants:</a:t>
            </a:r>
          </a:p>
          <a:p>
            <a:pPr marL="339725" lvl="1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39725" lvl="1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List 3 examples of goods in your notes:  </a:t>
            </a:r>
          </a:p>
          <a:p>
            <a:pPr marL="114300" lvl="1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974725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Examples of marketed 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goods </a:t>
            </a:r>
            <a:r>
              <a:rPr lang="en-US" sz="2400" dirty="0">
                <a:solidFill>
                  <a:srgbClr val="CA0C00"/>
                </a:solidFill>
                <a:latin typeface="Webdings" pitchFamily="18" charset="2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800000"/>
                </a:solidFill>
                <a:latin typeface="MS Shell Dlg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include:</a:t>
            </a:r>
          </a:p>
          <a:p>
            <a:pPr marL="12573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Home furnishings</a:t>
            </a:r>
          </a:p>
          <a:p>
            <a:pPr marL="12573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Cars</a:t>
            </a:r>
          </a:p>
          <a:p>
            <a:pPr marL="12573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Electronics</a:t>
            </a:r>
          </a:p>
          <a:p>
            <a:pPr marL="12573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Food</a:t>
            </a:r>
          </a:p>
        </p:txBody>
      </p:sp>
      <p:pic>
        <p:nvPicPr>
          <p:cNvPr id="22531" name="Picture 2" descr="http://2.bp.blogspot.com/-KcHJjYpSZt0/TdvqSzpex6I/AAAAAAAAAAM/adpUEWoJ6Aw/s1600/consumer-goods.jpg">
            <a:hlinkClick r:id="rId2"/>
            <a:extLst>
              <a:ext uri="{FF2B5EF4-FFF2-40B4-BE49-F238E27FC236}">
                <a16:creationId xmlns:a16="http://schemas.microsoft.com/office/drawing/2014/main" id="{9D93B687-E792-4629-A353-95F2177A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1"/>
            <a:ext cx="4572000" cy="3034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>
            <a:extLst>
              <a:ext uri="{FF2B5EF4-FFF2-40B4-BE49-F238E27FC236}">
                <a16:creationId xmlns:a16="http://schemas.microsoft.com/office/drawing/2014/main" id="{4A561E60-827C-4618-B88C-136AEB228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38200"/>
            <a:ext cx="739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2.  Services: 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Intangible (can’t touch) items of monetary value (pay someone to do it for you) that satisfy customer needs &amp; wants</a:t>
            </a:r>
          </a:p>
          <a:p>
            <a:pPr marL="688975" indent="-506413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88975" indent="-506413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List 3 examples of services in your notes: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454025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Examples of 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services </a:t>
            </a:r>
            <a:r>
              <a:rPr lang="en-US" sz="2400" dirty="0">
                <a:solidFill>
                  <a:srgbClr val="CA0C00"/>
                </a:solidFill>
                <a:latin typeface="Webdings" pitchFamily="18" charset="2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that may be marketed are: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Automotive repair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Hair styling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Legal aid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Financial consulting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Education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Entertainment </a:t>
            </a:r>
          </a:p>
        </p:txBody>
      </p:sp>
      <p:pic>
        <p:nvPicPr>
          <p:cNvPr id="23555" name="Picture 2" descr="https://encrypted-tbn3.gstatic.com/images?q=tbn:ANd9GcRin-JAh3OZQf2TWDfiHOucRJMVicYlOlfb_vgJX_NIenLOKMNVNA">
            <a:hlinkClick r:id="rId2"/>
            <a:extLst>
              <a:ext uri="{FF2B5EF4-FFF2-40B4-BE49-F238E27FC236}">
                <a16:creationId xmlns:a16="http://schemas.microsoft.com/office/drawing/2014/main" id="{C937A55E-4D21-47E9-8009-46BF507C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810000"/>
            <a:ext cx="4033837" cy="301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507BBE1A-11E9-4028-80D0-AE94786D27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86400" y="342900"/>
            <a:ext cx="3581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does this ad make you think?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is being sold?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2400">
                <a:solidFill>
                  <a:srgbClr val="CA0C00"/>
                </a:solidFill>
                <a:latin typeface="Verdana" panose="020B0604030504040204" pitchFamily="34" charset="0"/>
              </a:rPr>
              <a:t>No brand, no specific product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CA0C00"/>
                </a:solidFill>
                <a:latin typeface="Verdana" panose="020B0604030504040204" pitchFamily="34" charset="0"/>
              </a:rPr>
              <a:t>- Not selling an economic good/service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 b="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52AD7F44-F655-4604-B9C5-D7F83A884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86200"/>
            <a:ext cx="3733800" cy="2106613"/>
          </a:xfrm>
          <a:prstGeom prst="rect">
            <a:avLst/>
          </a:prstGeom>
          <a:solidFill>
            <a:srgbClr val="CA0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CA0C00"/>
                </a:solidFill>
              </a:rPr>
              <a:t>This ad promotes the </a:t>
            </a:r>
            <a:r>
              <a:rPr lang="en-US" altLang="en-US" sz="2800" b="1" u="sng">
                <a:solidFill>
                  <a:srgbClr val="CA0C00"/>
                </a:solidFill>
              </a:rPr>
              <a:t>idea</a:t>
            </a:r>
            <a:r>
              <a:rPr lang="en-US" altLang="en-US" sz="2800">
                <a:solidFill>
                  <a:srgbClr val="CA0C00"/>
                </a:solidFill>
              </a:rPr>
              <a:t> of a healthy diet that includes dairy products</a:t>
            </a:r>
            <a:r>
              <a:rPr lang="en-US" altLang="en-US" sz="2800">
                <a:solidFill>
                  <a:srgbClr val="CA0C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24580" name="Picture 15" descr="milk_ch1">
            <a:extLst>
              <a:ext uri="{FF2B5EF4-FFF2-40B4-BE49-F238E27FC236}">
                <a16:creationId xmlns:a16="http://schemas.microsoft.com/office/drawing/2014/main" id="{EC592F9A-E055-4AEF-A453-D51A5979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52400"/>
            <a:ext cx="5075238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C60EA006-BAF5-4E00-ACE3-EEC829F58A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38600" y="788988"/>
            <a:ext cx="4800600" cy="27432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Ideas</a:t>
            </a:r>
            <a:r>
              <a:rPr lang="en-US" sz="2400" b="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an opinion, view, or belief 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/>
              <a:buNone/>
              <a:defRPr/>
            </a:pPr>
            <a:r>
              <a:rPr lang="en-US" sz="2400" b="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can’t be sold, but will try to get you to believe it through marketing</a:t>
            </a:r>
          </a:p>
          <a:p>
            <a:pPr marL="11113" lvl="1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Wingdings 2"/>
              <a:buNone/>
              <a:defRPr/>
            </a:pPr>
            <a:b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List three types of ideas in your notes:</a:t>
            </a:r>
          </a:p>
          <a:p>
            <a:pPr marL="347663" lvl="1" indent="-336550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endParaRPr lang="en-US" sz="22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11113" lvl="1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Wingdings 2"/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Examples of ideas that might be marketed are:</a:t>
            </a:r>
          </a:p>
          <a:p>
            <a:pPr marL="347663" lvl="1" indent="-336550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candidate’s political platform</a:t>
            </a:r>
          </a:p>
          <a:p>
            <a:pPr marL="347663" lvl="1" indent="-336550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public service initiative, such as don’t text and drive, don’t smoke or stay in school</a:t>
            </a:r>
          </a:p>
        </p:txBody>
      </p:sp>
      <p:pic>
        <p:nvPicPr>
          <p:cNvPr id="26627" name="Picture 15" descr="milk_ch1">
            <a:extLst>
              <a:ext uri="{FF2B5EF4-FFF2-40B4-BE49-F238E27FC236}">
                <a16:creationId xmlns:a16="http://schemas.microsoft.com/office/drawing/2014/main" id="{38A5B74F-D017-4C9F-9F35-446C96E7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58298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E54CBDA-CD8C-42BD-AE46-86AE6C6A4A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Economic Products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A74F04E-5013-4ECE-901B-8ADA7B7B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526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 means money is exchanged.  </a:t>
            </a:r>
          </a:p>
          <a:p>
            <a:pPr lvl="1"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economic because when people spend money, and economy is strong, if they are not, an economy is week and going through a recession  </a:t>
            </a:r>
          </a:p>
          <a:p>
            <a:pPr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three types of Products, Goods, services, and ideas, which are Economic?</a:t>
            </a:r>
          </a:p>
          <a:p>
            <a:pPr lvl="1"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Goods and Services</a:t>
            </a:r>
          </a:p>
          <a:p>
            <a:pPr eaLnBrk="1" hangingPunct="1"/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C04C2E4-F9F1-4877-8682-EE94089E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>
            <a:fillRect/>
          </a:stretch>
        </p:blipFill>
        <p:spPr bwMode="auto">
          <a:xfrm>
            <a:off x="9525" y="4695825"/>
            <a:ext cx="3468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E155C23-A73D-4EEA-9304-ADFB2841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>
            <a:fillRect/>
          </a:stretch>
        </p:blipFill>
        <p:spPr bwMode="auto">
          <a:xfrm>
            <a:off x="3657600" y="4524375"/>
            <a:ext cx="25193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0585F4F-38CD-420C-BBA7-704AE50D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0768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779C-87CE-48F7-B411-8AEB1B46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being Marketed?  </a:t>
            </a:r>
          </a:p>
        </p:txBody>
      </p:sp>
      <p:pic>
        <p:nvPicPr>
          <p:cNvPr id="4" name="Online Media 3" title="Mouse traps and ping pong balls to show powerful message: 'Social distancing works'">
            <a:hlinkClick r:id="" action="ppaction://media"/>
            <a:extLst>
              <a:ext uri="{FF2B5EF4-FFF2-40B4-BE49-F238E27FC236}">
                <a16:creationId xmlns:a16="http://schemas.microsoft.com/office/drawing/2014/main" id="{4954160E-0BB9-474D-868F-D581DF3C375C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A487-C33E-4F91-B357-3FF04CDF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Is this a Good, Service, or Idea?</a:t>
            </a:r>
            <a:br>
              <a:rPr lang="en-US" dirty="0"/>
            </a:br>
            <a:endParaRPr lang="en-US" dirty="0"/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A4C9E7C3-C9EE-4777-A72F-163E31B294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971800"/>
            <a:ext cx="4933950" cy="31154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A296C-9273-5421-1CA9-64E6DC35A444}"/>
              </a:ext>
            </a:extLst>
          </p:cNvPr>
          <p:cNvSpPr txBox="1"/>
          <p:nvPr/>
        </p:nvSpPr>
        <p:spPr>
          <a:xfrm>
            <a:off x="685800" y="1066800"/>
            <a:ext cx="666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there a Brand Identified?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yes a brand it isn’t marketing an idea.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brand something you own that is tangible?  IF so it is a good.  Or are you </a:t>
            </a:r>
            <a:r>
              <a:rPr lang="en-US" dirty="0" err="1"/>
              <a:t>payin</a:t>
            </a:r>
            <a:r>
              <a:rPr lang="en-US" dirty="0"/>
              <a:t> them to do it for you? Then a Service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D6A3-34BA-4EF5-A39A-78B269AC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1524000"/>
            <a:ext cx="2362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Is this a good, Service, or Idea?</a:t>
            </a:r>
          </a:p>
        </p:txBody>
      </p:sp>
      <p:pic>
        <p:nvPicPr>
          <p:cNvPr id="29699" name="Content Placeholder 9">
            <a:extLst>
              <a:ext uri="{FF2B5EF4-FFF2-40B4-BE49-F238E27FC236}">
                <a16:creationId xmlns:a16="http://schemas.microsoft.com/office/drawing/2014/main" id="{5A8EA833-5D44-4D7C-B325-337FF9ECC5F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762000"/>
            <a:ext cx="4294188" cy="5562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7EBE21BC-5D47-4383-BF86-EC490ECC0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109788" y="1066800"/>
            <a:ext cx="6881812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solidFill>
                  <a:srgbClr val="000066"/>
                </a:solidFill>
                <a:latin typeface="Verdana" pitchFamily="34" charset="0"/>
              </a:rPr>
              <a:t>Marketing and the Marketing Concept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2358FBD-2BB6-4A25-8A71-2DF27F6E85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1981200"/>
            <a:ext cx="6477000" cy="2286000"/>
          </a:xfrm>
        </p:spPr>
        <p:txBody>
          <a:bodyPr/>
          <a:lstStyle/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000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Define marketing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Three things </a:t>
            </a: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you must follow in marketing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Three Types of Products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List the seven functions of marketing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Understand the marketing concept</a:t>
            </a:r>
          </a:p>
        </p:txBody>
      </p:sp>
      <p:sp>
        <p:nvSpPr>
          <p:cNvPr id="11268" name="Text Box 20">
            <a:extLst>
              <a:ext uri="{FF2B5EF4-FFF2-40B4-BE49-F238E27FC236}">
                <a16:creationId xmlns:a16="http://schemas.microsoft.com/office/drawing/2014/main" id="{5A2FDB87-4D7B-4C46-81F8-51CF7830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F0D2DA-78E1-43D5-AA7F-0F383818872C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391400" cy="1143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n-US" dirty="0"/>
              <a:t>Is this a good, Service, or Idea?</a:t>
            </a:r>
          </a:p>
        </p:txBody>
      </p:sp>
      <p:pic>
        <p:nvPicPr>
          <p:cNvPr id="30723" name="Content Placeholder 7">
            <a:extLst>
              <a:ext uri="{FF2B5EF4-FFF2-40B4-BE49-F238E27FC236}">
                <a16:creationId xmlns:a16="http://schemas.microsoft.com/office/drawing/2014/main" id="{E5DD4036-CB1B-43CB-9027-F47CBAFABBD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7848600" cy="50911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9603-6903-4271-8E2C-AD00581E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201525" cy="36607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F7BE-4A09-40FB-B1AC-5097B509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2771" name="Content Placeholder 3">
            <a:extLst>
              <a:ext uri="{FF2B5EF4-FFF2-40B4-BE49-F238E27FC236}">
                <a16:creationId xmlns:a16="http://schemas.microsoft.com/office/drawing/2014/main" id="{A60A1B13-0AAF-487B-AEE0-605D9D0CA0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304800"/>
            <a:ext cx="4059238" cy="6019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80FFA-FD3D-42C7-BF73-53DD64132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2157413"/>
            <a:ext cx="2251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FE7-E96A-43FC-B14B-12954FCD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AF508-EE42-D6E0-76B8-5AC681E7B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Football Game Ad template | PosterMyWall">
            <a:extLst>
              <a:ext uri="{FF2B5EF4-FFF2-40B4-BE49-F238E27FC236}">
                <a16:creationId xmlns:a16="http://schemas.microsoft.com/office/drawing/2014/main" id="{4B6791F2-601A-8BC6-FB8E-D5AEDE3D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384048"/>
            <a:ext cx="5864352" cy="5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5D57-6164-4DDE-AD65-7723383B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Assignment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58EB04FC-AA38-4E31-8FA1-BFB56186C0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61179" cy="48736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200" dirty="0"/>
              <a:t>Complete the </a:t>
            </a:r>
            <a:r>
              <a:rPr lang="en-US" altLang="en-US" sz="3200" dirty="0" err="1"/>
              <a:t>Classmarker</a:t>
            </a:r>
            <a:r>
              <a:rPr lang="en-US" altLang="en-US" sz="3200" dirty="0"/>
              <a:t> Worksheet:  Is it a Good, Service or Idea questions.  This is not a test, you can use your notes.</a:t>
            </a:r>
          </a:p>
        </p:txBody>
      </p:sp>
      <p:pic>
        <p:nvPicPr>
          <p:cNvPr id="3" name="Picture 2" descr="My (Our) Assignment – Keep swimmin'">
            <a:extLst>
              <a:ext uri="{FF2B5EF4-FFF2-40B4-BE49-F238E27FC236}">
                <a16:creationId xmlns:a16="http://schemas.microsoft.com/office/drawing/2014/main" id="{58AEFB8E-8B4A-4D4E-4430-D1AEF844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057400"/>
            <a:ext cx="3450613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12">
            <a:extLst>
              <a:ext uri="{FF2B5EF4-FFF2-40B4-BE49-F238E27FC236}">
                <a16:creationId xmlns:a16="http://schemas.microsoft.com/office/drawing/2014/main" id="{C8541E60-C5C6-4065-A7F5-A067C45678E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419050"/>
            <a:ext cx="7239000" cy="2286000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marketplace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is the commercial environment in which buying and selling (or exchanges) take place. </a:t>
            </a:r>
          </a:p>
          <a:p>
            <a:pPr eaLnBrk="1" hangingPunct="1">
              <a:spcAft>
                <a:spcPct val="400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are examples of marketplaces:</a:t>
            </a:r>
          </a:p>
          <a:p>
            <a:pPr marL="685800" lvl="1" indent="-228600" eaLnBrk="1" hangingPunct="1"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·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Shops (brick &amp; mortar)</a:t>
            </a:r>
          </a:p>
          <a:p>
            <a:pPr marL="685800" lvl="1" indent="-228600" eaLnBrk="1" hangingPunct="1"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·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Internet stores</a:t>
            </a:r>
          </a:p>
          <a:p>
            <a:pPr marL="685800" lvl="1" indent="-228600" eaLnBrk="1" hangingPunct="1"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·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Financial institutions</a:t>
            </a:r>
          </a:p>
        </p:txBody>
      </p:sp>
      <p:sp>
        <p:nvSpPr>
          <p:cNvPr id="37891" name="Text Box 14">
            <a:extLst>
              <a:ext uri="{FF2B5EF4-FFF2-40B4-BE49-F238E27FC236}">
                <a16:creationId xmlns:a16="http://schemas.microsoft.com/office/drawing/2014/main" id="{29965D2B-7661-44D6-A9E5-4A18BBFBF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1.1</a:t>
            </a:r>
          </a:p>
        </p:txBody>
      </p:sp>
      <p:sp>
        <p:nvSpPr>
          <p:cNvPr id="37892" name="AutoShape 2" descr="data:image/jpeg;base64,/9j/4AAQSkZJRgABAQAAAQABAAD/2wCEAAkGBhQSERUUEhQVFRQWGB0YGRcXGRwdGhkYGhgaHRwaGhweGyYgHBolGhwcHy8gIycpLiwsGh4xNTAqNSYuLCkBCQoKDgwOGg8PGiwkHyQsLCwsLCwsLCwsLCksLCksLCwsLCwsKSwsLCwsLCwsLCwsLCwpLCwsLCwsLCwsLCksKf/AABEIAMIBAwMBIgACEQEDEQH/xAAcAAACAgMBAQAAAAAAAAAAAAAEBQMGAAECBwj/xABAEAACAQIEAwYDBgQFBAMBAQABAhEDIQAEEjEFQVEGEyJhcYEykaEUQrHB0fAHI1LhFWJygvEzkrLCFkPSoxf/xAAYAQADAQEAAAAAAAAAAAAAAAAAAQIDBP/EACERAQEBAAIDAAIDAQAAAAAAAAABEQIhEjFBA1EiYXGB/9oADAMBAAIRAxEAPwALuWA2AI/yxP0viKo5BuOd12E+zbYKyWcULBI3vYEzBiLbdfbE+U0lvEQN9o3i0Q08xjnW5XNqaZWPELc/bmdrYhbiCiJVgBHQiBe8rBN8E59GR2HL03O8bHaY84PXAecy+ilyM2mBbzuoO35YeAGcuop62bxuJHr6dOWJaXjcE2UnYH+pY3H+nbEGWACQ43IE+QI1D5X98cj4TyEfMgHb3/HGzNJ3wXVpg6txyg/mDb3xxQUqsyY32H54yrRAW3X3gqD+OO0bwx5behwqcYcwTz+gxJrNrgf7fljMsRNxgivRZLEFZAgERawxJoRWa06d72NvrgnglUjMg2urbc4v+WIKlSAdrf2xPwuvOZpGP6hH+0jAFiq8W07iwP485v0w0pZoMAY3APzGAKuWBFottgChxENMSI64MI4zMFvbHHdi2F1fiAABNuWJaWbEeWw8sMnS5bTULjdgF35Cf1xLTyqAUVvFE+G46EXt54GOaCkSR5X3xNVzS4AA7XtenebMfqML8vVhL4zjtQkpJJ8POJuT0xvMKNBG0X+WGbtbvqERET74Id4VttiB6x+z7YDyqkIAD0P4Y7rGYDHny6YAlr5cstt8AZHijEClA0l1J6+Ejz29sOMtxbu1cjUJFtJAiJ6qfyxWKbaQOv8AbCC48XzinK00kQXS2xsST6/3wv49RRaa6TuVmPScKcxxNWVABGkyfO0Y7zfFFYKBNjN/l1wpaSWlm0A3PyOMrZ2m9RZI0qpv5k/oMRrnkPxbDYRb1Nr4HDIXbbTaPl+p+mGFoyXFaSizp8x+uFGcQVsw5UkgQAQd4F9vPAVLReSpjY25/njvh+YCiRuST8zhgUuQMzqqA7A6jtPnywHnCwcBnLQLTynDFuKzuBPXCLO1C9Rm9sICDmcZgArjMBsqJ/b+2O8vn2QyfF1DdOk45Z7Qf7++IGjliGtNzxak7SU0npAInlMKJHrjjiOcXQoFztJEW0x18+nLfC7LZQseg/H0643lViq6sbQwvynFTii13SrlnG0k89pOJ6a3ccxqM9eREdLn5jAdOlzOwgn0mLYketEzva4O9rz8/mMUlIy7SeX4EiPkMOOBdmauaQvTZBDaYYkGYBmym18V8uSf3vi1djOOCgKqG+oq3yDA/l9MK/0GuAdnKtQ99RemvdvHiLfEsGbA+E9Zx3mOAZqvUqGFcqxQ+JRcQTA2i4vjrh3HO4FVCnxuag0mIn7p9ABB9cRDjD/cAX3Jv62/DE6eA+I8AzFFC9SnCiBMqd4AtM7xyxxw3hVcmnVWm5QHVqAtpm/PyOCs3xCrVXRUquy2sTaxkcsScM4nWXSlN30Ly1EALNwD1vhy6PQ+rxVUWetzYX+WFtBlmQLX53M8/K3LBvGc1VrgAogXnpifn/fAtCjpWHRd7Tpkzt54eE6zlIEKNQ1dJ/5xLl8rV0+Gm7C/wqxB9wMQGpRuNKT5Of8A9YIyvEI+HwhRvIgD2OKkK0Bn+F12YHuK1gP/AK3t9MEPIsQV9bWm1jg+vx6qf5VN3Z2Fl1mB5tfbGf8AxyoxLPWDs27ESdvXkBtgvQ9q9mNTVFE7AR6DEqksIOJeJ5IUTesofaAJIG3t74no5ISVDAld/wBevX5YUNCpj8B8sDZRJLTe5HyP7GCfspesAt9CkWi/UiY2LAW9MTZPhq+Ia4M7EbTsN9/Lce+DSwLmvgaOh+uFJ/I/pi3f4AxFm94t+OEXFECEKslpMyI2aOs4VoKSMbPwj3/LBdXJjSum7EEt0BJMAX6Dy54H+yklVho6gcyTgU4dbYwKIP7tz/LDSsg7ohixCkKkxYQZ5beEW8h54AFExtuP0OFBWNQgSRHP6fmTiEJgqvmCU0+f9sR9154ZISx5E4l0e+NJQJaP3+74m+ythhyqiL/njMGUeC1XAZUYg8x5WxvCBL6X8sFplSsF7yQPSevXE2UyoUzz2wdVpAiD+4vhziLy0PTpHf8ApY+6kf3+mFvEU01vUA/l+WHgNsJeNfEpnqPaxH54qpiDvLwOdj6fsY0pn9/XEdGLGfp+eNlonEqSs0Y6p5kodS35Y7ymRZvFB0+QOIai+GIM+fpgDpuIv1wXR4lLKBIBsSY674WspHLG1Okj8MLD1ZO6G7MAt/eP7zjqjxJVqBRsxIUjYcwI82JviuvmiYJvGwvy/e+Iqm48tsVErVxPi5RQFJJPMG4PnhDWzbsRPW3vhi2UDCAfnywFWyxpwxgif3zwURBXqkXB8oxrJ1WZwpNjvYfqJ+eORzJ5741TYh52jp6R+HPEmf8A2406LIqgVRUDGoD8YBDAEXAtO3QDrgnivFqlaslPLDuwRsH3JJuzRYAfgeZwhOktAE3nz9TfHXDnLubAaRFvM8/r8sVhLLwbg4prm6mZAdqdLkSYLIzGSRcmw6eeJv4dKKtWtMfAsqRzv4pnYERHPV5YUrQkFZjWPFBMEeccsRZPXSqhKalQV1khvE42idUCDNjHPywsPdXziHZ1FGukSpgiRHUksIG8gkxa15mcKuJZcTqFNYYfEh0yYMyBsOsriCjxipSYBdLqZBmZvY3kW/U4IyXEUFnBIvGxsY5GJ9zhzJ1Wd29oqXEqqgaqjjyDGN/6oF/9uFWY4kn2iaw1iIhoJkxBFvFbpG5w3z+cDr4FCkGxPxRyHT6nFSAZ6gqatJLVIIBJlEXkBMXI+fTBc+Hx36Op5gBy3dLBcQpFggZjH/j53w8yxyxv3VSCSfCki/ISpt74po4i0mSdR3kXxIuaqsQJKpP3BBgmZ8zf985xawccyaOo7qQgkkMkXIiQYANiBH7EdIq21JPp/wDnEOXreBKZ1FiQCSSSTqnYk2gHbriZ6SqxEqChIN7mDtvy2+eL48Z9aTj1K5r8P1kAU0W4PSRfmF2n8MQtkQq6mUgb2afywwXi4WAQAxMAwLn23wDxziK6DqAUtEaTvBu0H29/PDvGT0OUmdIaVFXdymrSDpU9YkmfmMT92VOkfeEXgW1Da87jYfnhrwjgyiihBksisREX0CfXbHVHgFQ5hW8Ok1FJk7IARzG4ktjO1mv3Z/IillqSaQSFkz1bxH6nGYlocVpKo1ESfFeLBvEB8iMZg/6HjIWGPzxM7WxFVN58sQloFrj8saITrU+uFfEXt1EziLNVvGrTtjdepII6/sYVUEaqLdMG8OInVCNB2YEx9cR0MlpB1Rtby8/XEvCkDTpvaYAuNr+lp9sKQU8pcaKwXXwc9LQY8pBj5YsfD+P8PfSHVhIJhnBiDsZK3i+2KW9Qd2ZN4g+UeXS2FdbJmPiUgcwd/bFW0sj07jHE+GLR1rQpuYBChCpMzHiG2x5nbbFAzGcp1alqQpJBshYnyuzH6R6YV0KDcgTysOf/ABg/IITUURufyM74nf2br/D0MlZjlP546yaBE1Ot4IEmInYi2+LHw7hxrMUpCWHxD+k+ZuPl1wVmOw9Z/uzBB8LDf6YJZ7gyq/lmoinUaq7yWUQCAfFr8cXLARG4+Ib4lWjRZdKEFiZUN4TPkYgG2OeIdm82pZjRqjUdTSmoC5i8EWBOFtLgteRo1lh4gADIHWNxh70LDqj2Rqu2kCiY+Nu+pyLmYGqRbqLHHWR7ENXdxSYaUAlmP3jsogEmTbbkedsLcw2ZQt36nU8/GmmTEnkORFvMe9yy/aw0OHhFKGooUEyh+JmM6Zkm6iwbbCCrZngTZaoadTTrF4DAxbY9DjnhaBVqlgNbuCsgzoE3Vp6m4I2GE2c4s1RiZmWLSRv++mHicQHd0tQYIznWFg2Bi3UgrM+cc8PQJIgQDyGF78TArhUH+o+YVhInb0H44tOUqZQFS4ldJme8mTEEWiLefxe2EteohzC1KdNe7RQhTSFLnTpZoI5m8kSZG2DdKFfEs6S40sQFXla55ekR/wB2Amz1RW8NQnXY8zvym+3TBzZamxIllYyYKiDJMRcctP1wvzFQUnkwxG0CN9z+/PEWqPclV0021OCwk6eYBBIFhBjr54S55AlLLlWBdg5ZY2hgAD63OIMvmR/MZdUlbzHP/jBycOV4Db9enywSC1bOyHDsrUyobMGmajFrMwBUBiBvB2E78/nviLZCk2nV4jto1MoB5khoH7thLU4e9JIRkFrXNj6kRiv1qpLGTJw8LVy4aqPnaAWNEt1ksFJ5+QI+eBc1n6bVXJK+JmO07sThFwziTIwYfFTOpb/T99cCbDSJLnb0uPmTh1flvGQyzddDmqQB8C3JAi59vIcsNqi5Zyoe8TO/kOnn9MccY4NlcvV0U2d3Ah2YrpVh4TGlZ3Gx5fPC2tlwHApsamqI8MHciIk/OcJKwVMxlaaSrXjaXAmJExsoj8d8KeC8eIp1ajmXMIiiQNoJibmGi+0YAzEgMBBIkWg7WMHniHK0zpVSCLi8f5rn++DAv1NXrTUP3yW9ASYHsLY3iydn8upy1MkNcEjwMbSYv3Z5RzxmJwPKne0eWF2Ur/FJ2P44loVGeIEz09P0wPnsm4Gko4HKx/S+NEosw2prmMSZUiCx2H72wLkBJhpPPy9/3yxHXolH8iJkbb/8YSjKjmQzRHKR7YgymbNKrU0WmVgWtNx8saySLIMyTPtEQR5xbHVfh1yQCeeKhVy1VuY1Y5bPAXClSBGw+fr54MSn4dx6dLH62xDVBuCoi95tN9+g/TEWQa44bxAJIIBHKSep8j1wbw2sazCkJJYk7WA3meg8xhTlUmoFIMG309MN8vxB8vVimEuAbgz6TO2J8fp8e+no/AjTyyd2qkMwlnIEMdoMdANogD3xZ+F8RpgaQdvOceaZXty1lbLoxNpDRf0IjDTh/bCgsE6lLCY0z+Bv8uuF/jovjenoPFOL06FE1WIjkJuxOwH76nHlNLtCalWvUqVRT1x/MUiVUaoRdyVsPCN8dcb4r9qptXaoFoq2iklyWncmDZjvHQfOq08nR74qG1AEhSCSrR0kA3MxIHLFxjeuoPrZ/MPUBasXqMIUm9ufxRabeek9Lh5zL1Tq7zT4D4igO8Wv8Ivube+2LHluH09GoRVzBIFML/0pGm7MwA0qCBE8hPxYG4BkNdOrSrMAzGY0aqkGQdETEbzBuRhJIaToKbkAkq6ldQ8iDPLoQL7neMMeGp4AYibyD1/AzhzxPsvooqtOk4DVFBZpLkFwW1KkggAcwOQucCZLhoVNNUtCSJVTfxHTzBBIg4rimunY8iZG19jPT2GCKXCXzlRQiaStjULCAoncBRJ8zJ8jgfgSIKlY1GeFcimGGpSsiNQje5BIg/XE+W4qab1u5rOqgWB2LACTN+c8thgoizN2Uy9OmUqKarbTJVp/y6SIJ859hsmp9jqFU6UUz/VJPtvfpiLh/bFyhDd2xB0kKSCBE7+cwSBuD0xauBdo8toDNFPxaCTEagJi14E7RzvgmDshb+FbgSgBBidLwTF+Y/A4VcY4JVy12puFi7FTA3nxC2PYKWfptGmopO9mExvtiu9uO2tLJ0itnqsPCh2j+povpnYc/mQzx45xDMAmZU6doi8D6z54nylRXHiVdMj7okbyRsCPWN8GcP4HUz7h2Ys9TU1hsA0bAQBPIWvhzV/hVmqYDIaTWIgte4I5iJvyNo64UCPhXAqVcaadZA0SVZCpiQJ3IIkjY4BpcEmsxlTToElnG3heySOe7Qfu+2GGX7B5unOqkb9CG252JwDm+ytbLyyU3U3JJBj6j9zgoLMxpaoWi+8WOq8STPMeXIYnZnOruqV6VMOzLJKKBe0xEmNib4AzXEXUw9NWJ3tB+mOmzhFJgoUNWIUgE2pr93e8sAxB/pHXABGWzqm9SmKhNySXU/Ro+mCNaNGkBZ8IW5MsQAdUec8sKWzAQeK7EWAnqJPpv7/Q7IBzVRRMMQDERvz94wrJhx6y3aKhRikXjQqiJH9Ij6YzHl3EkSrWqVJPiYkeEG02+kYzEme8NzNbJrGWFEMd2ZRb5At7T7YbDtQ1RdNUKzf1BSAfmT8pxTV7TlRLgH1lb3MHlynphvw/tLRaCQ4n3/v8hjfpl2bDhlGpd6af6iomPM/3wFnuxtBl1XAixUzAI3vIjB2X4xRMRVQXiD4TPvBwq43/ABCWmCtCCdu8YeEf6F+8fM28jgtgmk9bszTyyl+/Ug7BxDH/AEwSTbyj0wDTzZa8QJMRzvv5bYWZvOvVfU5LFvvEzPvy9OXlgjL59Vp7eK5iP36YjVYgzbaXJW3688aNZ6hHPnAHW9+vPBNesHChD6yNva/0x6D2A7A6gtauPBYouxbzP+X8fTcMo4H2HzNWkHRfCdtRgyDy5/jtgnPfw3zbsGCDaDLr1J6+ePXlUAQLAY5rGxvGFhzrt45V7AZhIZu6kXjWbH2F8VzivZarT1VHKBBcwenIbX9MepdoOK6QzO0KP3HmfLHmPGeMHM2FljY8hPluTF8V4yRPlbSBK5jTJCyGHsCPzxPw7OBam4AAPigWuCD6gwZ9cd0sit9RFuZsL7b43W4cAGfcRYDlHXqLAx5YnF3kd5/iIquz61YkBW0jShXUIEDcEAT6ewXcA4tUp1nqAwQjgdADPhA5CYiI+HAvBvhZQBMqfrf8MTZPIlWloIiDBPxa5+UHE8fx+EnHdxOnud7d5qmqMIKt/XpJewJkCGEGNzueeJsnx9aqgvTKkjX4TvJgH0A5eXPCnOeONZOnxSv+0gHyiT88ZQUIsmSQNMnoNgeQG3yxfjhaMbMlidGgeICajaQsz4ibwPOOeAAwFV6YamwKHW1I6gJcBvFaSQYHVio3OAuPVkdaWnUDDM20SSAI9AIPmcb4JxhEY98hdGiSLMNFlabG17TffkMTyVxd8SyrLBoghZYgKbhWI0THUAWxrJU3ZlJLKWP/ANghH08uXijkRNxG+LOlSkWFRWkAkhWATxG15W8DwgSIBPU4XvmCpbUsFoBqBR4QviBQEgK+sC4mwB64y8rnrs/ofK8fr5etUpVF1MAViCSpjkCeW8eZ9k/GM+9Woe8YMRABUEAwFUb7CAOWCKqrpDkzW16tRa9uWn16YYZ/NDM0VCLBGuqyqDIgAKo6yTv5HpitH9Ll/D/jNHLrSVw+pqaKsCR4kR22v8Tee3li85rtBQ1KDVQEeIhjBj3G/kceB5muQbxAgAMvJAVX4osJ1bbgHAC5qojeGoQeRDHp1xflYPHX03luIU6nwOjejA/nggnHzRT47mKdS1TV94kgEdAdrbj/ALsPMn/ETNUKTU4UllUB5YMlztBgnzwTlKd42dPcs1w6lV/6lOm/+pVb8QcUbtH2HpA1GSki6FDqVBFtQDiA0fDJ26YpuU/inXVZAZnkamZgRA2AlZ3xYf8A/TnroEVKZNUGnoqb6mgRY3WHBm2zdMVqMUDMZNu+QEQQC59jt+GDzlagU6EbXyMH8sWHtDkKPeqrtFQqxkLEiTc2MDVaJ6wAMAUadKPC7TMAaiCTE2vHXCnoNcK4M3dLqUzeb+ZtvjMWKl2tyuWUUagZnQAMR/VEn6mMZjM3nWeoGnVC1YgeI9NUEDG62WeowKKzjSQQni32MAm/6Y0mcFWo75glgVtpaDqEKtoiBtA6YDquG0kTIkbRabbc4xW2D66rGrTlCGveHUhhve/PfArB/XysfpgmpnXeAWZgNpJP435xgnIcRaihFMqgJudAYmTb4vp0wvL4rC2gxvzgW+WDuH5YOCpNxsRy6/lg98zSrVU72uxpwdT90qEGLABVM8t8bocXpUK3e0gHVRpUVA14M6joiG6WMCPKHL2mrx2E7AKCtfNEG8pTa09C4J+S/PofUdYHMY8ezfbyCpCU9QuupqjR57D8AfTAmZ/iXXJOnuoG9qh/MXnGnSZr1vO9o6VOxLE+SMR8wsYFznGqZpM9VglNRJJB/ZPljynL/wARXnxLRb2qD/2wBxvtc+ZgGFQfdEkav6jM3/AepwdF2O45xL7RV1WWkslFJj/c3nv6bDzrdemalGFKk7mCJ6D6AY7r58mFSSgG8C7Rva+kcgffHCVCLzEbQTba95nE2qkS5amlJAWZgzAGBG4/qm+/QGx64Z0afeUwdIII6G8jCsxVlQfEblm5WBtAkE7YOyxZFADWAiQTt+xiiDZ7ImjTZlBE79d7AH8uk4L4EoqUpAIIYgyffr5jEedzZqFEsy6wGmwHO8xbe+C+HZLui4Rg1M3gRq36kyRFtpiMH0fEj5SbRMfv2wv7SLopBes39B/xh6lQddJG4IuL3+n4jFe7QZCpVqDR41iABy8o8ycFKOuDVaFSitOrSLMNQ1qSGHikWkTcn2UYmq5alSDsRESJAusiFGkgEkAGfQ3m54yvZ+oihXpQ1z4pVp6G3TyxxxPhZRHkN56h02iRtjOxpx5ZehtHSUBAVpGsgqC7eEQN5Op/CTHMkWmJuK8E+zUdZqMHAAIsAXa0ARAGo/IHA3BePVe6Wh3a1EW5DqW3m29lNyDFj64XZziDNIqd4q6iyobqm8QG2ABi3LEcfx+EPlyvKo67sFlwlzpESCTBtEDoeWA8vw0tcm/7n6/hg0KKpHiJAmPCBEmTt88KM442gg89+vTF8dztJstRTTKa0/6gMzFobnGw9d2GDeDZJMwzsyO4EKhUBgCNwVgsReZA398JmpJopKBJ3YkX8Q2PIiASMPTwFvsnflyuqoKdJdN3P3jqnwKPQzifDdxpfyXrfgav2fHcB2IpVdWlqbAp4AmrV4mjlHITEcpU0chVc00VX8b6FE2LsBa8AHbf8sW/thnarZnuMpVbusvTRFXVAPgUtvGozuTeZxWM5mq9H/qDTUMFTpAOm8kEbybT5HFTjf2nyl+IcuihT3hIPwwBt5yLH0/scZl2hwek/PkfliD7c4QIxOkEkKdgTvAO3ticAk7AHyHvfzvhwrZgzN8RK6XkkjwwbiDc+m2NcM4pU7xWgQJYWEbab9eeBs7TXUUDyAbkDy6H1xJlWgADbFS6hleuzMxJkkkk9TN8ZgLMVyGYeZxmEoVXoAA/gfPAoqaTMD0/PDyvlgdx5/8AH4YUUyGMKp1Hqdv+MVUzdaGbLfdUx6z898afxRaANgPr74lYaCPCDJAsTPyP443mlA+JIE7hh78v1xOKDsuwkSbQLnf5f84I+z6PExkjlG3955eRwTRrUk+GD6b+5MYEzUd40sNJMgzba4ttfDwtZVryL2PMkm3l64HksQFB8gNzAn541mCtlUz+G2NpRwBJpIMmfF+JwQMsTA1AE/jfBOWSmROrxSYA5DlbqcF5XJt95SJFrCecgTH0xHLlkVJoOjRgnV0iBz9wLY641SCLTCMGDqHkb3nwn0jl5Y4zFiF2A5kzA6Ttyvjf2w1Fphz8EwAIiWnfna3viuMudlyv6a4fXiBNyZPvg5nRJdtUi+kRBOxmT+mFz1u7jzN+ux+k4YsuoTH6fv8AXFait5estQkgWAn2/wCPriSpmkUgf1G/+Ucusj9RgfLUAh5H1H7g/phZxLx1jezetlECT1Wf1wrRizUHYqJC6TdRpE79fPf0JkYcdlGX7SHYAik24vLQDNzymfWDyxWeEZ5BRUB502MEz8Vja4NxiPh/aw0PAdl1brvc8wZmOuKmFle6P2jolevIAjecTZjhGWrg66VJxzOkfjvjyPhfbKixGqgBzlXifYr+eH+U7dZYJpIrICYJjV67H22wWQ9q31Ow2TZQBSgW2Y8rjcnAlfsHSJIWpUEdRO/Q2+mCMj2tyzaAK6r0DSpNv8wHT64eCulQQGVgRyINvbCU824z2HanSaqXUKu/hOoyQOQ999sVFsshYz3R0qGIddJuJi66tVxaeY3x6R/FHiPd5enSAvVYj0Ggr/5OuPHq/FSzs7QWMkqBFgSoE8yAN239rTaME8P4QXqJp7s+I+F2KlmYQoBEi3JZHS+LB2k/lmlQqkKtJNaBSYLtGqSZJWwA8haJxXEzpR1FQB6TiJAMkHn11DoPxjDfifEMuzK1epVqlRpLLpIMXMmLNvM+WFx9jlNhJw/NaKpJAaDI0sQLiDHtGAuPZvvqxMEDwqFLaiBF94JvOPUOzHBcjWRKyLYkKBVY3qbkRZSdoHO9toVZ2hkamaZE1KFWCVYaZmCBqBt5zHsCcV17KdTAw7R0hRdwr1NMAI6iN7R4tgsT/t63rOezIak1UQHYtJBYv4mJhibAQPiABOoAfeOHHbHgyUqK905+OCCQTdegjSLE/wCacB9seGDLJSpgRYSZnXFpP16b7Yz6irQnZbhdKt3hrVNEaQviAmdRO4MxA+eLTw/sjRO+tpcCdQESCLeG/ii5F5GKfwJ0CvrVjLWKsBy81M88Ok+zrEnMI25I0b22iCOs+mKylFkpdgMuwkozeZaCb2sIG2MxUaPH85pGlqmnldz/AO2MxHjf2rY5+3pMalsdieYtivu2lmsCJ5ibT57YL4zQIqkwbgNb5H0uPrhfr/Z/LGtTEvfQ0xHSCQB6f2OOczmrWNtombnmJv7Y6q0HRVdkZUb4WIIB9DjS1zy1D5zgPXVCkQsyD5flIOIsw+pedr4k74ix59R+cYJVgpABERz8/PAC/LLJAUevphslLlghGEbj29cKMzm2DRa31wei9jKZCapWZjfGkzTI0KxW49Im5j0wVQ4dqpCpWldfwFSDpAJkupEm20EdTiPI5aWOoTEQeo8j54cDmqhaW+7yn0wRRWQIiAJJ5C2JM/nFTwrckRFvqcS/ZpUAEyRFo6Qdothk5o5dX+EyP7x+WJa2YFMXW4MDa5jl87/LpgjL8KNJARe0+nlfAnEct4wXXUpF4MaSNiCOfr0wihZRzrsTEMGNxN/P8PkMSA95VLrsAACeccwOQnb0HniDiDFW0wVJsSd9M/mNz0xJwpSSelo/thRdz4JyuS0EuLsfvRAHK0WjywozWSYsYIiP/WcWFqRiDy/f72xJkaNHuqzVUrVKhYUqQpgFS7D7wJBnpBHPph3qJhEuSOlBqBnaCCTG8RjjMUyBYiwmZ5HmRM7YZZFKU6WpvSYC2trwWgg8pG9gJGIq+XViCpEEtPkKcgn8N/LE6ZfkuKVxUBDMWUACfERe0Azzt74bf/IaikVWANSGmZEG6i3KN46jCxpEcmMsfQ3g/P5jyx3SzL8ztHLcE7eYicMHWSzj5qqi1GLaRbUxO7oxiTaynbE/EuybajUpc51KbC8yV5ctp3vzwHwrNotWmZKeHcD70N0Btfpi55euXHgrAk8m0k/IqDgvZelEz/Ca4UKQ601BIEHmfKQZMxfDjgfZ+u9JKlOjrpPK23UqYMzaCZ9b4tdRqoB7xadRD4TIC7mxkMSL+HkOdt8G9jq66KtAzThWYEspg6xEAi5HO1xv1wu4fVVmh2bzNJi2WATUCGRmGlhHNZ5eWO07AVVgrqe1ywQCfQOf1xe8yzhtMgHoA17X3ERgZqX9bNH9KsFB8m2t8jiv7Tqk1ewtViJPQxqsSNjEG4v88NKXYoGNVaorc1lQVJHLaR0NreYjDClR0g946kkmyWAE2AuZtaTvHLBNN4OpXAgRckyDusAc/wBOmFlPVF7RVPskAV2dzIKwG0TMaiSQCYt/bAPBMzWzT1NCIQPESygAE/cLRe2ynYDDD+INOmWLgNJ8TSTBYwASP6gAVnz98W3sdwgLkaIcNdSzAAwe8JIX5MPcbiRguyNLOlJfsVnASO5YwTtUSN+XjxrHrmXpMygwTaJOkG1ryJm2Mxn5VOPK8z2f7xFc94HNkgLBB6y0kWnYbYWngooZqkEVqhuxWoFiAPisYsY35xhtkyDp7yovxSs1WBVVF7DaZj0wJxnujqanpar8CFajsw5lrnblfpjoyM9o2vxdAkrTJqtZ0ZQUj70LyA3gbxecJMn2U1qG8Q7xvDBUDSTItc/CCfljrIEn+W1fSWOkk3ALTYnfTO55TiGnwustNCQdP3WhoMC4EdAdsLylPMQ8Z4QKNRaaariTJBgnY222OOKHCwXZdQLLMiRNvQnBb5IhGZiCYtcjc3jeTHpgHgpjMIWEag2kHfYiY+dzvjO3+WNZxl4b9Nv8HGx9tvz8/wAMB5/hgQWZiZEDrfa0wbHD3iXGKmVHgA8SS8qDpViAo38JJm3l644yIXMIrKIPM8pA5T5EW8/PGt4/x8mO94rGcyzKV3HhievM+l8PuDZbXT1g20xpgCCPvTB3HKOuO63D5PihiDs29yP37461MoIUG19Kjqb+04jVAaFGkJYsZnTpIiCDFzBJve554aZakxbcWAMcr3vJwnHCmFQPBte8n5YYmsyiNuZPSbfMXO3LAVOdYeAzHyMbwd/OByON5vhYYNFxcyd9pk+8fTEFHOgJALgm02mD0Pkn44cZTOAKqbzeImw5WvcwItgIl/8AggeJJESCbtsJkD+nzkY6PZmnTRitZT3I/nKRDJYGFUEio0EcwJO4xcaXEwdTeg5bfeifPr/ThbxDs7TqqyqbsZNzOmWLC4gySNgRNoxN2K9qZmpUNAmNLAGxKsAZj/Sy2EnfpjZydQ0GKLCPTFVTIkVKbh6bQOREgn9MNe13CalKgx74lLSmomDfTC6RpFiDbmPLHPZDjbCgsUqpRRogHUGOoyWUtJEkARzt0Am3elSfSLgFI5vNAMqgPoX+YbK7LU85mRAI2On0IWdUpOg0/G/iVRsNiYNiDHQdL3iwcS+zVhXHd1EYMCWKGBUJYAuonRHSbztIxVMxmtdVGWmXkqWgEnTKyJidVtM259cOH7cqwZSSLLJbrAC39SxI2jbG3QsxQ2Nj8gVA26cttsWvNdkh4u4U1UgFipBMTNgT1EwIPIjFfq8MrI8FHBcFoZYY6YmxvYmJGFeV+CSfQ6KQwJ5EfIC/54bGsVEqNR2iY5+eAqNEklXBBgyLTtExv5TgmqYtpMk/IkfeI5Y1iKPXjy07a2uPhClhB64S5/tBUeqxVyAIiIvAjUZEknngbPZko7ARYx8t/aZ+eMyHCWzUuWAVYETFi12JgwBMkwbTa2ItpyPaOznGaedy9NkuyKqMzQIcCCG9SCQRbz3hm2WUfE1NfLTP448p4DoylSmWcBBGoKJBViPCTcte8iJIjTzxcMrn1cE332MiRYgwbzBHzB54X4+cvUP8n47x7p93VJj184A/I4k/w+jEwo9VJ/fywiSoDtPzMfQ4KWpcXGkAyJbVNoIuRG8gjpe0HbGWgu1fZdc1R8BAcXELAIG4JtAPXrhJw/KZ5TFJaygKohCwUACBsY2EzzjF0GfMQpj0B/ERjWWz4psSXs8f7TO/pcz6k4m6qVUKn+IKSJrCPXfn9cZi95iiSxI1Qb2Nr9LYzGeqx5FnchqIaY6bSRB5Y5yNRElDHeFoPUzECeXpz88Lf8YqaWEi+wiNv3GF4zJqKwMkzYm+NNTi5f4J3aI9WiQWqTqPwrTBK/zfCSrFrzsIXf4caz+eSutOwGi8oPhUsVBRkYsE1abhSx6kmy2pncy2Upup8IJpN4gS2khlJBuBeJE/DgBOLuxYKZAkCUXUPQX6G4IiTtiLx/TS2G2YR6RiqDB2qLBVpiyEWqefPYbmMVKuKqVA1yZhWuVMbAHpFow6q8YqCmwZm0u9wBC+y8hygb39MOuzXatKOpGp98HUCKqgj4tgN9MSZHMKLzZf6JcJ+KcSpplzSpmrqqVA5Lx4URTCgj/MR8sGdj+N06cUmBXUSe8BJvH3lv03GDWqZKsxDZY0/GPFSZjoBiQFaQSBeZFzHKcWPhnYHKVFL0K7ECeSl7ATKhQVv+9sbTlJx8bGebdVftDm9NLUnwl3V2F5ZXbQSJBGoDn5jkYj4Lxc1KZ8JOkiQi6iZmJUC/qSMc8f4O9OlWLUmBR1kwQBBVQTyMnULc2x32Y4fXpOygNSLKGLVGVKZWfCQTbVDbTyO0YyUbZ2gyyYNhPTc23uTY29MJuEO+qXQwTJPI8rdNhbz5Th/Wo5oJJCupZgD4fiCkSTPIDV0GkHniTMZNwiqFalpi7AMrAAeEXsTvJnfFJJEaiKgAB8JIADEAQoY2jSfebn0xzS7SRVQmAgYA8jpO1iwAOxJjYHbBmX4Yv3xBhjOqQQVVZaRM6dwBYnnGKrxqi1KuGggKQEJAjwAQDaCYiQet8FuDFzy/aenBi5kyYmLgG/ISefngnPZktpqLPgHh5wDaQIJ+H6DnhVlK6NSQVIXUkhLR5+E23Ii20Yhp5djVnUxUWUT4QI2CgG+9gLDB7BlxPNVa2WZJIZk5CS5DBgu8CdtxbCHhHbZqdOnlKtJGCt3R1A/DIhWibh5giTN8OFaV0mABaNvl08haMc1uC5Zm1s6K7EFzUUkeEjw2NtQAuZ2wvGU/ILwnOEIaVVq2jW2nu2Aj+ZfWHifEoYbeIXwro5ijSep3feMHPidyASCZKqBYCTJbnbbFv4dxP+WQSCDUqMYNvFVdh73iPIjFN7QZhPtBt/Ls5TkSZm3IG3zOFhi1qCmDpBBB+IMdXvBj6YlyvGsyAZdyob/wCyDv01A8vTBVE0alBDYVSAWMnckE2mOsRjWW4e6sYqMqkfdMaoOxvtPM4dSW8F4jOcNWowUAVC0ACSWBVR0JMDyAPTEv2pXpL3gkwLxYkXmBvc43Q4YgrO7xFoBOkzMzYafKLc7YiUIUH8tidKxpINuf3vPn5YXtVLKmWFaoSLc+s+YGwBPWfTBmSc5Zw8jTIBBMz0MHcDY8oN9sccTHdLKMfcbbyPrPu2E1OozPsXY+5Pl6csGBcc5UbUIbSjgBdAAaF+61Qy8gnkRZlxNwwlGCgkqTIYmfFeQSd59evXCrg1Qv8AyCwUgHQ/hbTymb3SYMfdPmMLOI8PqaytQt3g8PiOpgwNwP7RYg88Z2ZWkvlMXt+0lNN2g8xDEg9LA+voccjthTH9R9F/WMea1uJsCFmQPiPMmwP0j3n0wX/iALMQwGlEKgydTakmbRtqJn0xr51l4Re6nbcfdRz6kD8CcL63bMkwEX0LlvpbCDi9Q5imrJA0GYW0Ext6QCPXAmWyvdkL94wST/TfbqJESOoxPnT8YsJ7Rt0jyDED5YzA1LLpA1ISSJm/O4+mMxWcv2WxWRmDfDPK0DpFuWHQ4TTB+CCPLbG6lBFEkhQOptH7/DbFYNLe9009EmJny+XvhOqEOSOR/wCcNCyVag0o7DYkWBm0mRbYfXDFeGBREActjHXf988A0Fls/ThjVQ1IIKjXoMT4hquTeCI6HAtXNq3/AEaZpgzILarEmwMA7WJOHn+G0m3R/wDay28oK/mMTZPgNCb1ainoaQIn1WpP064Q0BwxDoAO48/l74d5es9Nw6nSR94E26Y5p8NCwAQ0GAwkCx3gidxzwVoi87Rf8ZG3L98rxFpxku0y1dSZkIysoVjBiJcmQNj4zJAiLQMNKvY3Kik9YIqg/CadSRvCwGEXMCBin/ZyxOkM3oNpvyNz1ib2xVuNdralc06YtSok6QJEnUTqafvcha3ucT499Kl16MOztSkW7uoyeLu4KFhqYAVCCJAAgL1IU8rELO/aJg/zCJlgurUSIAEqGiDMfri8dmeM0s3Rp10QhBspvFQ+EyeZBESf6vkxzWQQMjEAeJi0+anE6ePLa5qM+utTYBLWUhQLGJIINoOExpo7kMSAWJ8V7k2geePVM9w6KDysFzMDwlpsAQBEgEGPIz5J63Cqf83vArOGMKqlrqgtImRPWPhacToVSnlS0aST5tFyN7DffY44d2p2mYkmCLXnlcb8vP2ZcPUNEUmpmdivjIB6AmNUxc+W2NZxAXMkbGQRub2nnB5eXkMXE1XK+Ya8SPIiDcfDe8YgzfENY+E6v2NxY/Plh5XyCsNJfxupIBMC3OBFrgTgGlw/QACoBC30TpEHfmSD54cAfhjsVRTaSfqT+uOc/wAGWpUhiQRNgdzp1Abc4I9jg1aQVlvIsfLceeCOI0irJUAkBhq8vFE/Jm+eHYcpO4SjpB1lWi6ldj6i9sSZevS7wrNQblWld+QICi2Dq+Vfu2RQveAeEtBsGgbgx4Yws7vwqxdO83YqBBMzeOm0xfEfyV0Y0cqC0d6x1OUYg22YyCIkeG3rgijw+kqSQSDSLwDF0ZZ5H7pmPLAWWzLPUpMNOjWVheoQ7jDAA93TBBmHQjoHRhf3Awuz6JWphyysD4W0mxBmeU2NxgbJdnGqFlURAJ07TEA6ufMW6MOuLVk+KKlWiX00yr02LsJAa095F4vvy3w9zPFMsrVKj1aZZFRl1lWYB0KMqsP+oE3m5veTiqlRcxw16Wl3anRKXpajp1MPuwLkH4WMQA0k2w7zlI18stekWTTaqqwr6BCkOw8f8ojSRPwEH7hl/k14e+Zd3OXd4plmc02UKKtUEi2kQugGNhom+B07QZWlTlKmXZzTdyAUGqp9mtIDaixaVM3kkC2I5TV8L43XnrdmUp1A26H7jGAwI2B+IjbYE/LC0ZBnqCjSJqBSQkiPCTMm1vMnp0xdKvEVfM0qyV6NI/ZkXUHpqWfuiWpHY0yYKazdSV6jDxeJ5YNVdatDU9VtTygcgZqgVE7lAgY9DE4U42T3q/yc5yuyY87aloXQnxbM0nSSCbiRYQbCOs4O71qi0UfxGmmktG6arX3MLA9cWPN5XLvnmqhss1JqLBAzIR30gkuGsSfGQzdR5Ya5UZZ6q06NOgwNOtBCaiCuYCoCACY7raRzGH4ds9VX0YgdJH5jGYccV4cO/q6Y062iJiJMRFojpjMaswqnwt/qb/yOAuI0gVEgHbcYzGYZK1MV1A2lDHmcW1j4R+/unGYzC4qqQjxe/wCa/riTKn4vX8hjMZikCBy9vxGJKo39R+eMxmGC5M/UV9K1HVZ2DEDfpOPPuKoBWrAAACo4AGw8Z2xmMxK49R/gzWb7PXWTHfoYm11ebf7V+Q6Y9S4i0CnH9RH/APOpjMZjJSPP3a/VPq6zjE2rD/O3/iuMxmCB5v2OOnJLpt4m2tjjM1D3Yufv8/M4zGYpFEUR4aft+GEVKoSakk2LAX2Emw8sZjMMRLXXw+x/L8sVCpnHv43/AO4/rjWMwKgY12JEsTfqeuOeFtd/b88bxmJ+n8GIok25n8TicKLW5YzGYcBjw5bxy/scEZkypnp+WMxmKTfZBVc6FEmDcjkSAIJ6nAdL4x64zGYkxtSziLcreYODKY2/24zGYX0X0Ipiw9fywZQpgkSAd+WMxmLKnOUzDBAAzAX2J6nGYzGYCf/Z">
            <a:hlinkClick r:id="rId2"/>
            <a:extLst>
              <a:ext uri="{FF2B5EF4-FFF2-40B4-BE49-F238E27FC236}">
                <a16:creationId xmlns:a16="http://schemas.microsoft.com/office/drawing/2014/main" id="{0A6CD55A-77BE-4D1F-BDCB-484B4CA80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66788"/>
            <a:ext cx="2695575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6" name="Picture 8" descr="http://fc07.deviantart.net/fs5/i/2004/354/3/e/Medieval_Marketplace__by_svenart.jpg">
            <a:hlinkClick r:id="rId3"/>
            <a:extLst>
              <a:ext uri="{FF2B5EF4-FFF2-40B4-BE49-F238E27FC236}">
                <a16:creationId xmlns:a16="http://schemas.microsoft.com/office/drawing/2014/main" id="{C085A38B-2036-4307-BE50-DFF17BE5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02063"/>
            <a:ext cx="401796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encrypted-tbn0.gstatic.com/images?q=tbn:ANd9GcQ2LmN5HPxEYU4XmfW16E9QOIAm4_5C4sjwL44r3ABCxVcJG-Cw">
            <a:hlinkClick r:id="rId5"/>
            <a:extLst>
              <a:ext uri="{FF2B5EF4-FFF2-40B4-BE49-F238E27FC236}">
                <a16:creationId xmlns:a16="http://schemas.microsoft.com/office/drawing/2014/main" id="{B3963A2C-D13B-4535-8003-4716DA64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802063"/>
            <a:ext cx="40243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6" descr="data:image/jpeg;base64,/9j/4AAQSkZJRgABAQAAAQABAAD/2wCEAAkGBxQTEhUUExQVFhUXFBYVGBgYFxcYFhkVFBYWGBcXFBgYHSggGBolHBcUITEhJSkrLi4uFx8zODMsNygtLisBCgoKDg0OGhAQGiwkHyQsLSwsLCwsLCwsLCwsLCwsLCwsLCwsLCwsLCwsLCwsLCwsLCwsLCwsLCwsLCwsLCwsLP/AABEIANgA6QMBIgACEQEDEQH/xAAbAAACAwEBAQAAAAAAAAAAAAAEBQECAwYAB//EAEMQAAIBAgQDBQUGAgoBBAMAAAECEQADBBIhMQVBUQYTImFxMoGRobEUQlJywdEVYhYjM0OCkqKy4fBTc5Pi8WPC0v/EABkBAQEBAQEBAAAAAAAAAAAAAAABAgMEBf/EACYRAQEBAAICAgIBBAMAAAAAAAABEQIhEjEDQSIy0WFxscFRgZH/2gAMAwEAAhEDEQA/AAsJh9coQnYyTP3tQBI1iNY3oy1grzAwgBnTw6RO8mDOURvzrvbHZ+6W0QKPMj6D1o632aaQWdR6AmuvTevnycFuk6nTaCZ5zPPatxwD+rILSNd5Oh1I3Gk8vKu5xPDMPbU95eA33ZV/5pdieK8PtpBuqxgzGd/9oinRpF/A7YIJmQPIb+gmt7fDbc+zPrJ+tb4jtdhf7tGbQCcoUf6tflS292qY+xbUepJ+QApsU2S0AFAUASeUVJIAJrlr/HLzfeVY6Af/ALTQd3HOfauMfeY+A0p5Qx2N66q5cxUSOZA5jrQ1zi1oFvGDppEn6Vxz3F3NUs4pWErqJiQefSp5mOtudobYIhWMeg5edBXe0bZiVtj3kn9q5u1jQ2c7BPakbT9apjr7KrFdSpAIg8xIqXnTDi7xm8RGYATOgA+dC3cc7buT7yaCxNhjaV1aCVDabaiapg2bJZJ3dCWMbGPCfIEx8ankqb7A6TryG1YYnGi2AH32251F1fFbue0yFc4EFh10HUGa14paW4ygHwypJ5AAgn36bedTRLEiZIGoB8i209KywKM910YRlBPMzDRtW5HeG6e7cK2XeAGybFeak6jXyq+HRy4c5Vu7EKwaQd5A16VnVwLYst9pFsnwlWPwj96uCYQxu0MI2UFpOu2gB99b3xlu5SxFy6IEKc2X+SdBrGpqMbw/ubIBVmWQkF9YblPT30PQXhFgW7twNqHUFG3UwSd/MH5Gvd2EutdI0VWVQBLMzR7I57fOneE4YBbBACjLMATGnmaz7PHvrZcsCQ5XwyoERppUxSW3acJbZLbllBUK/h0bU5ztA2+FbYKz3TE5lTOIKFgdRsVjnrFGYEA4+7bOY5beYA6qPZGk86x7YQl3DaDW6q68gzKCauJ/Vji8Dlt3CzMob22CnNlmAFnYa/OiMPwdbtpJLMm4ztqY0GYASfeaI7RYq33FxVuKXjQAydDWPBeOWxhrWbOzhAGgfe56mrT7TwZO9z+ELkMDXMeeuu21RcYrjLdnPAZZyxBOjHcctKU9nuIGy+IhCe8YMCZAETI09anG4q6+Jt31CBrYgdNiNidTBNTo7w47ZWVtYfPB0ddiZjXnSP7Un4D8f+K34hibmIVke4SBqRGg9QAKV/YP57n+RqdU7fSL/bXGMSe9CTyVVHzIJoDEcZvXPbv3G/xPHwmKQvcyiI1FtH9cxggAdNPjUYDDkYl1cmGUlJ2MGdPOPoavmTiY/aVnTU+6axxeKyrLDT3mlr2kt3L1xjlQWyk/zMRAEbnT51qxUgSS/eIijICfEgMvG4Gu3nTajdMQwTONVIkctDVsLii6o2oz5iB+SSfoa0s2XFkWyBIGUNyy8pnmKqthg1tB3eVFIAOtwk6Fhl9nSeu5pqhwxN6yJhLg5xzDaT6gCtcXhSMTaUE5S3iEmICkma0vYXKVW4SQzRbUJ7MRsZkcjNFcSsG2hdlLEwntwYO+safGoAFeFzMw7sPdDNIIyHRIjmJiN9K14OoRXXQgsHVhqDoAR5bTTG5wq3asMyqiwmcDJIBA0Jnei+C21ewlwnNmBMjwg6nYD0pikYwzZLoCZjdI02AQaatyJk7dRWgw75oGWGAz5jLGBCxl6a6+dF9kCLiXZzMVulZbXQAEZfLUVjwy6ox+JVgqgKpkmNzEa+lXEV7tVy2Cx11VYPs66SY03quPsC2VchmYnIsMAFHoNIrLiuPRcfh2zju8pDEaiYaBp5kVn2wxiXbai0GOW4GOkSPKqg/G4JbNp7ihQYzEkE6k7sSaI4XY7y0jyDmWdNBtyigeLcXN6y1tbUB13JMjn0oDh3Er9uylsFFCIF0gmAIknWpsX7NOxyi9auMczFbxSX1OiqdPLWq8JgcSxCkKoFvNmOn3kEa0lwIa0rRdYI7l4TNGbYkkEcgPhWi4AG4WhiwGpJ012mJOtNgY9psai4zCsLgyBouEGRGu8e7ao7W8Vt3cOUt5pmZiBsfOd4oF8KSNVUFSJkFgARvPlzotsA3I88pXQAyYLSBpz+FNMbYDjzCwiLaEi2EJYmZAiYilfBcTesK9sFVDXGceyWJbfefKjrOGTKSdQ3nOkEka7EERV7NtAwEzBJELIyzovw+lTtSpkfv2u942YrDAAgkb6nTTavYnAd6oJDHXYmG9dZ0p81onUWmkCRPhElY1J8/rUNKiJtoBqMzjTWTtOm+nnQI7WHJKjQgjz5AyPWAd63ThzDQaaEiAABBAg/HfyovvE1HfA6RCIWj02ra3bLCBaxDg+QQcuvoKYBfsClRJMxMEwQxmA0ekVRLCq2YlSQoBAEa5dCPOeXnTVeGXm2w6L/6lwt8QJouxwXEf+S1b/Jbn5mKuJpS1oNJCMxAIGUGDmjcx0EV7+GD/AMV3/M/70/HZpm/tMRebyByj5VP9FLPW7/7jU8TXO3cK6Brru5EDwKAAOQygmZrfD8Ly2c4zRlLw7EmYnXp7q07R4+2+HdbZJJG4Bj1msbHGA2GW2qMT3YQk9QIJNTpr7bcGwgv2luuqzrosEDWNCZ1qvZsG8twsZy3SnQCNY030I1oPg3ErtmyLWVUCltW5hmZp386w4ffuWswW6AruWGUEmSADqB5Cr0nZpwpQcZiEj2Ap1OgnSAOWxr168q8RQFlC900kxpAJAHvNJnsHvWcl8zDWYho13nU/81LYTMBcyCVBbUmQOoy7nypqYa9pMdb7zDsr+FboLkT7M6jzqnazHLfw7W0VteenyFY2cMWJDbQCvhg7gazOokaVZcCdi8+IZTmylvDJAAgcj8DNTauQXi+NvcslAgQMmU5pkaR5Uv4fxK9aw6WiyqqDKCoB08zrrrRVzCW5BBgzuBuskER/3Q1rg7ICjKjHn7OpnkY0ka6+lNphPhbL2ywD3MrtmgAgSQNTr6VX7EMxbKc8TqdwNyIGtPWw7KR4QAFGUs4BBEg5pOxBqty6p2u2wZEZZcjWY0B/6TTEAvwxiFOVTtpEnxEaqZ6GiLXDj4gzEa6ciBBMiOekQaNQEnwrfOvK3kGv5+VaWsBc5WANT/aXOu5hKuBb9iQFQxBIJYHWSoPM9djVhZSZALGCGCjVs0bnyg04ThF7rZT8tssfi5rUcFJ0a/dPplQf6RTAtawSpBtmCuUlgFlTMkzz1FDl1UyXsqRsM0mNDBAmda6Oz2csfeUv+d2b6mjrHDLSezbQeiirhri0uKxEG68Gf6uy8Hcak6HQ86ITB3D7OHunzuXFQamTIGtda2JthsuZc0xlBkz6CoxmJFpQSrNLBQFgkk7aE06O3OWeC3zsuHt+5rh+Jo63wG797EMB0RVQfrT9BoCRB6TMesVplq4jn/6L2fvm45/mc/pFE4fgVhPZtJPUgE/OmbCrRpQC28KBoAB6ACtCtarUGqiMgr0VZjXiKDwqsVYioy0HzZsGyyoI0AgiFAkkZfWtnwII3IblJO4AJDCYPp5Uy/h7n+5Jkz47oAnrCii7XCLh5WE/wNcPxYiueOhLhbKAtEGWPI8pnTmu1E28CcwKW2iS2xGUwsAA6RoZp6nCH533Hkiqn0rVOz1k6vnf87sflNMTXP37RywxtKQNCzKcpPOBPkfdUWwDs+bb+zts2omeQGsn411VrhFhPZtoPRFn4nWt7jBELHRQNdNgPIVrE1yqYBjMWrzSQfEVQSNBEmRRFvhV0/3dlefid3PwAinSY9GXMocr+IKYiirDBlBUyDWZeNrVlhKnBbnO6q/+naUfNpq44Ch9u5ef1uED4LFPCg51CrWsY0rTgdgbWl9WGY/6poq1hgvsqB6AD6UNhscTiGU+wy+DoShIYj4/KmgNJdLGS2+tD8RxHcrnylhziNJ5meVMEFBcY/smHUqPiwq30T2th7iuoZdRQ+LDC7aCtCsTmECdBIgnahsZhmwxNy0JtnVk/D1I8vpWyYlblyyVOhFw/wCmscbfXL3/AJb5T7nr/Bkg0rxNWaquNK6VgmxIRcSLjaRbMnyAozAWy7d84jSLafhU/eP85+Q060Pdsh7wRxIyNI+FeS4+HMMS9snwsdx/K371yvKy79NySzPs3q4Ws7d4Nt/zW6oTsCfQV0llmxiyz2zaqEUWMDcOyN7xH1q/8OfmAPfVTQUxUKKM+wmNSKlcFG7UAPOpo0paXVnHxqPt2HXlPu/U0ARq+vQ16/2kw67MvxX4aUL/AEss9Pmf/wCai4qluaJt26rYt0WtupCqpaq/d1oBUmtAV0oXHEC0/wCUj40fe2pbxgxZY+WnnrUvohbh+I91YVVt3GIU/cIQeZY6R6Uw4RZC2xEa66bCeQ8qzfiKW7SrOd8gARfExMbEDYetb8CwBt2wDMkzl3yjkK58Zbjpyyb0NcaUFxG+VSFEuxyqBvJ3I9BJ91NBh2P3T8KBOAud93jRlVSEHME7sfOt1zhLxW24RGS0y9zDAkrOUCDoCd96c2mzqGGxEiPOtb4kFdpBHXf1ofAWBaXKCSOQJ29KZ2u9Crax60DxVhlAO5ddOejAnSjDfAG9YtiBVqT22c6eVKsPw0W7wdNEKtK/hYjdfI1e5xJBMsvuadJ8qxfi6CRJJ8lP1MUWacg1MxXON2gB2B8pIGnWRNCtxxzmhRvP3jA0AEaSZppjoe5UPn1La6k7TWwv2p8UGuOvcSvMdiNfwj9ZmhTfuke0SdvaI16Ll9RU/sPplri1i2PZWfy/qarf7dWUBgajlmUb+Qk18wfCktqTPmPSCS3rXrwQAzcBIgRmXN7o191B3d/t8GmF2MbMdfLQTSvFdt3g6f7R68ztXL2QgUeBmJ5BHMCPQCSZNEthHLDJYuFQQdci/UnoKbTIKxXau8dpHrm/SKFbiuIcEqT8APL70yTBohuHYhwZRFnYlySN+SgciKvb7PXcoU3VWCT4UkmfNiadhTdv3nIDOZPLMRtHJfWT6VJwrTJMg8458t6er2alszXrhPkQB/pHpW9nszYG6lvzMW29TTBzxtoCFa4Fnq6iAeo5zBPqajucN+Nf83/xrrE4dZT2baj3CtO4T8A+FMU6sWSdgfcKNXAXDsh9+n1rI9oLac/iQNfjWVztlbHz6nb0FVm9mVrg9znlHqf2ohOBnm49wn61zt3tuOQJ+A16anehj24Y7KdfPl6Ab+U86amV1x4CvN2+Qr13gGGMZ1zRtmP6VxF7tZiG9lR8PTmxPUcutCNxbF3D7begMdBsmvOT6UPGvo9rCYa37NtB6LWOK47YTdlGnVRoPfXze/hr7CbjNBMeIH0PtaDmKH7m2pIe8ikAnKHXy0ULJ00qL4u1xvayyNjPLQMdfLTWkeM7UqTCg+vhAj4nf9DSMragABnk/dtu0DN1IAnWfdWtvDXDOSw/8s5EHPU7nY0Vo3Hmb2VHzP7edYvj7x6gaa5QInnrPwrdeF4gxK216yzNO3IQOvxrdeA3TOa8BJnw2101nQsTRSxnusR4/OAx30OmXkPnrVDhCZLNtpMRuerdT9KepwBdM1260CB4yB8FitrfAMOP7tT+bWfWaYa5dxbBA7wa6iWEDTos/Sr22QzlRiZ0hHaYO8tArsUwltPZRR6ACtNKYa5C3Zu6ZbDRznImse8xoPhVRg8QGPhRZE63HPPTQAbQa6y44HlS7E4xMx8azA5iefKgU2OCXSkNcTcGQgJ5c2npRS9nRpmu3DGghsvT8MdBV14xb2DSdDoDsdj6edVPH1jMqsw8o6xymhjVezdgGSkn+Yk/WjLHDrSezbUegFLX428wtsbHUnQdJ23qv23ENMKAOUKTIj3xrV6Q5toIGg2H0rSRXMq2KYLBbcTAgGBBAmIE1qOFXmMseQgM06j72x1/amh899Buyj1IoTE462I8Y3jnqQJI+FLl7PtlgsIMzOZva1ImRpWycFUxmaSOgEDrEyaUjU8atzAzE6aQBo2x1PkaFbjmhK2yd4BMEkGIiP1o3+FWl6n1Y1a3grU6Is+YFApu8aeRlC769QI0O+pnlVP4lf8AxD/2z+1PLdtSYAAjyrX7HUujm3ZAWDONJnxKDHQAEnp7q9CEjKGYeSu0QfQfWurTB212RR7hWwjlVw1zCWHIOXDvOkEhFEA+cnaKMw3D8RoRatqAB7Tk6xvCADkPhTzvI5xWN3iqLu68ufUwKGhrPAL7CDdtpO5W2J2jdiaKXswSSbmJvHlo2UR6LFQePWxpJJ6AHrHOs37SCJCOeXTWY0oguz2TwoiVL/mM6++mFrhmHQeG0o91c83H7hMKi7byTz2gazFUONxTgxodYhNPInMKK6dio2UD3UJdvDnpSJsJiXOpaNdCwE/AmIqo4C5BzMNZncnXkDpRDG7jbYmXX4zt6UPc4xaE+ImJmAdCBMH3Vn/A1mSx06R795rVOD2hyJ/xHX1ina9BrvHVEQjGdum0yYmByrA8cckgIBEec+QgjnTa3gbQ1yLPWJPxNELaA6CmU1zpxmJIBykHQkBCRHMAxVlwmIfUs2WAIJAM9dDp8Ka8Sx62lLHUgTFK07V2j5HpVnHS3GS9nmMh23nqTB3A2jaqtwRM4BMwJ89DA+pogdpLZ6n4UNc4raLh9ZCleXM86eKaMtcMtg7f990URbwyclFLU4wjGBvruaA+2XIW54hJbQnwiQMubKNpBA9aYrqhlGwHuFQborisd2puo5XIeRBiND9Oe9Xw/Er13aB8/pPzNS9E7dZbxSIomOv6mlPEuP5fYBYjUxrpQlng7vq5b3mB/lX9TRzYC0ikEg+HSdB0223rM5W2N+Myg/6XW4AuSn5gRWH9NMMD7bHXkjftXI9sEi4NshgrBkERv5az8q58Gu3P3jzzk+i4jtzZnwpcb1gCgW7cMDKWl3+8xP0AriS1StyubXlXVntlicxZe7Weik7+pqP6ZYz/AMg/yL+1c0L1W+0UTyfY819jzj8saz58oqRgrxAzORrqZ85iNR5TTQvQ1/iFtfauIvqwFGw44TrJb6nnM+tU/gtuIJYiZ5dZ+tUudosOP71T6SfpQF7tdZGwdv8ACB9TRT1OHWweZ95/SibWGtDUIs9Y1rj7vbQfdtH/ABN+woS72zu/dVF+J/WmxH0RGA2AqzXq+XXe1GJb75H5VAoO7xG83tXHPq5+k02D6vcxijdgPUgUBf47YXe8nuM/SvmDAnePrUBPOmjv7/a3DjZmb0U/rFA3+2qfdtufUqPpNccUFUK1LR0eI7cP922g9ST+1Cv2yv8A4gvon7g0lAHSoY1napzgOKG7eTvGZ5YDn8Y8qOvYW1mII58xP1rn+GWnNwZWCESSx0AWDmJ91dOSLYZRm8KgtAzOSSRIHu3/AGrt8M23WefpkvD7P8o9corf+E2uq/6aS8b4q2HK95lu2rhiHUBlIE5SQOh6Vn/ArLgX8OPDMtb5D9vpWuUkuYzKdW+HKjBk19ANtiNBQuLfIvjutMqFREBYktCkKNSqzTi1cyW0MTJCqigAbiSeZArO699ryzZWAjA3CwWJ/DuY35bVyktrtcwmTAF2zusbe1P602bEd0kWltuehePkBrS9cQ3egK2Yah0YZQ69RJPiA58/KmWIxtuxJiVAzQIkbaeX/NennlmT6cOOyt7eNuIALzL3jLnKqIS2g5sdyayxd629m4LkFVMSBr7IJAj7wnlS/AN3jvfznxTbIzZYZiDIIEjYAeQpLxxMUmXu0ti2pyhVct7R3YkAliTqa8/x/tua687+Jd2swyJYs3LbZ0ZSoaTJIYkaHbmPdXLWM8ZjHpzp12ge8bQFwFArCVI012I8taFdAB/hAXplI5U+S/k4wIHqZrN9N6qL1RRAapmhWcVXvhRHYXsXcb2nY+rE1nNCi7Vu8qOmt5869WHeVPeVAQKupoZHrZWqgoRUSKw7yqm95inSty1RmAoVr3nVe+FTQSblVzUKcQKo2JHWpoMLV4PS84wVRsdQ2HmBxKq4LeyQVaN8rCDFNMPffFXCptCFk58zIAs8nGpnpXGHGnkKZYrjtxrS27alAECtGhJG5noTr1pLZdalmZTbtHes20tg5HJBIDKWyDmwBnxTuWrTsnxCZC5d9IAAjlsIpLw7gV26jFk0y5leRBPNST8fcaJ4HhTYxFu2dA+k7rOpGo02FdOXPlb5MceM9On4vjDZVWUHwK4jziZPnpp76U38XijcYLmIKCfCxCzqNeZg/OnNjG2yvePIJBlYBEpmUgSOZ19wqMZ2nAEIToc253XYfXSmS3utW2Tol4Vh2S9Ls3iBnNtoNY6bUTxRCEugQFOVuZMtqR6EyR6dKWnit17jXXEqCTAERGh05iJ+FaPxBDmIaTeZDHTKsCJ9KszWN6cq+PdM4R2G8gHyI1oqxdv5gpc6w3yB160+4Xxi3ZzLkWCsCQJ1PtT5++ig+GuqYULcUaGIM8y0U4cfL7w5XC4PduqMxziNiANOhn1J91JcfYCEIfPL1gRpr6034lizatHISYbLmEbaiR8IpUbtu/bDXD47YMmYnbcfDarzn/rEAC3vzFC4q2gE5iD0oq1eDzk5b0qxgOczz+lcotX8HU16U86xFuvZPOtIfi9VxdpYGephuZAqNaai8Kn7UvlSYxzcVIdOpNMPI4OPA5/Ks24kPOlnfL+E++rDEgbKKYeQ447oKr9pY7ChDiz5fCo+2H8X0FMTRuZzU5G5tQH2n1Pxr3eH8J+X60w0bkHNq9lXqTQmdugHv/aohuo+H7mmGjQ6DkflU/agNlFA5D+I/IV7uh5/E0w0W+O/7Fb8Exdt8RaS8+W2XAfWNBy9+g99Le7A2FD4LBm9iFtAgF7gWTsJO9SrN13vabj4unubHsKZgHU76ATqvl5UHwiw5zAaaAjWPEPZPpMUHYXDpcBFsQDuSS0gRPQGu04ThSwDosyJMRlJ6gk6bVmcruO3j90Dw0PeNu4zHMQ4YAeAFWAMcxrBmtsXw0Ek6QygCI0IZTm8xDUxz28Mud3WTcuHKPF4bpBWCNZ0npWGdTmIgrAK7aAR+wqzhdW8pmMkwYIjnpI9Z1PlvS98Fm7tTrlQnxaxqACOhj601GPsqGV5PiKnXKQu+nUSYrJThZBW6+aSBmbNlVvu6/d0HppXq4yWZHn5dOS4lgzmkdCI85/5qmHw7I0jUzzJj008ta6DGW82aDMkBY21P/TVcNhicoTXVj19nafWPnWOPxXS8iTiOIkQVACnWNZZtSJ6amh+Dm0SUICGPCZmT019dqN41hitobyddd53M/E1zNzDXAAyhj96QNoOlTlbKkwzxOGCOygKpBBgaA7ifn8RSTiY8fuE+tHDiLPmLAQbZXz9fjSt+Vcr7VVTV4qpFTWoyjvj1NRJPWtAKnLVNZa1AJrZ10qtpdfdUEqPOrhfWrhRVga1iaqEHSrqvQVOevZqYasFNWCVUPVs9MNWCedXCCsw1WBpg0Cip06VnUz50E3OXrQGDYi6WBgqcwPMEGQRR6il+FXxN7/rWPtr6dFe4RibgFxbSjOM4JZQpkSSoOv/AN11vZ7vlwwth1S4k5xq3tOeh8xXK8b4objJlbwpaQKAdBCgHTkdPlXSdj0L5bpIhs1lhruTIYnryrHLqdPRw/YvxXDrrXFW4SSpCg7DLEggDluI8jTnA4cjMvIoSNM2g6dKcNgWLmAYBUBjryO/lJo+1gIYkaSrL+1dPjtxnlxkrjuL4WVuToSJncETt5EgUJw3AiXYj7xCxvt/xXWcTwZdFABiRIHPRhr6SD8Kxw2Byuw5TsesyD9a38fxW8mOfIndMqx7htM/Tc0oxtx7JXXlrGwjp79a6rHYU+AZQSXJMdBufhSztDhAUPWQB01gV3+Xh+PTlxvZEONK4dbylwYl4Ig7AkjbpXNDFNMqxkEgaxoNq6LEsLNnKRuST0J0gH4UrsX7VwMrKqvEqRoZ5g9a4crbm1oG8HOQIkE0DdG3u+tNO70b0pffG3qPrXIYXapNa3hWdWIurVOasVarlq1pi5NeTeotGTUO0E1N7Gs1YUPnNWtuaumCAKkLUBq9z30q6YvFR3kVNVdZqaJ771r3fVQKKkRTRbvanOagNVg9ARgwefWgMKJJppgRIPv/AEpXglJnTpWftr6GW0g6n1r6N2SxamxcLkKnfRagbhQJ7sDeNq+crh3PI/CvpHZrK2GAjW3aAA/nG+3ViWPWs8506fDcp1d4nccxbXKB1GZveBoPeaHvC/oWulQTp4lWfSAaNurNu8NllUAGgG0/HWq4nCiLQ6LHzrXDja3ysLMRh7isFN4hm28Z1/01kbWISVFxid4zKx+BAp1jLAzqfMfpWWNtgXQ0a5jXo48P6/WuFpKmPuo39YA2UR4hlMt5iRsBv1q+Ix1u5CkFCYjNEGOhGhor7EFdsuhcMT66QfWgMXhRlggfezN93TbMvP1rrZzk/wCXPpzfHUGcIw6sOmm31pV9iXNmAMxyGlOrralDuux3IB3WeY5isstePl3XT6LrlqFbQ7UnxSaL6j610eJXwt+U0jxy+Ffd/uqydM2g7wrCKIxFYxUihwKuazqQKgJwo3qG3PrW2CGh9ayI1PqaqIFSDRWGt2zGYtPypmuAtjlPqTWpxNJJr0Mdq6BbKjZR8KtV8U8nPjCXDyNaLwx+f1p4DU61fA8im1wwjcii04cvU0WBUxV8YmsFwKefxq4w6DkK0NRVyGpyiNNPC36UPwzS2PQUYR/Vsf5W/WhuH2pQeg+lY4/tWuXqN81dH2JWXufkX5uP2rnTaNdT2ESDcJ5m2vvJP7Vefpfj/aOsYDu7nnc/U17Ej2PQfWvPaY222E3PX8VTibPjRcx2TkObQYmYq8J/t15X/SuKHjX1rLGCbi+c1qbYN6JaAdBPl1Ote7nM41OgPT613k6/6jlb/kLk/rR+U/Wgb66H85pkEIu8jCn3yRQNz2TOh7w7x5V6I4uUv2gGbqTWL0biozGg3NfMs/KvT9BL2zflNJuIDwr6j/dT277LehpTirBYIo3JHyaa6cZ+Nrjy9wrxm3voWaN4h7PvFLZrk1EVJFer1QMsCng9SaFJr1erf0GXDLCxm3PLyphNer1b4+makCrRXq9WkemomvV6g9NTNer1UVY1E16vVlRLf2Dn+Rv1rPho8Hw+ler1Y4+61y9Ru1dd2CXRz/8AkQfAE16vVefpfi/Z0rt/Vr5v+hqmIab6+lv/AHE16vVrj/Ld/hkjf159T9K2se2fyn61Nerv/Ec/5Zx/WH0HzpZe1zT+P9q9Xq9HH3XKkF9dTQV1K9Xq+Zy/a/3emeoHuL4T6UpxV0qEYbgj/d/zXq9XbhPwrhz/AGhXxMeH3ilder1eet8fT//Z">
            <a:extLst>
              <a:ext uri="{FF2B5EF4-FFF2-40B4-BE49-F238E27FC236}">
                <a16:creationId xmlns:a16="http://schemas.microsoft.com/office/drawing/2014/main" id="{A73A854B-D4DE-4E92-A51D-C8AF936C3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6" name="AutoShape 8" descr="data:image/jpeg;base64,/9j/4AAQSkZJRgABAQAAAQABAAD/2wCEAAkGBxQTEhUUExQVFhUXFBYVGBgYFxcYFhkVFBYWGBcXFBgYHSggGBolHBcUITEhJSkrLi4uFx8zODMsNygtLisBCgoKDg0OGhAQGiwkHyQsLSwsLCwsLCwsLCwsLCwsLCwsLCwsLCwsLCwsLCwsLCwsLCwsLCwsLCwsLCwsLCwsLP/AABEIANgA6QMBIgACEQEDEQH/xAAbAAACAwEBAQAAAAAAAAAAAAAEBQECAwYAB//EAEMQAAIBAgQDBQUGAgoBBAMAAAECEQADBBIhMQVBUQYTImFxMoGRobEUQlJywdEVYhYjM0OCkqKy4fBTc5Pi8WPC0v/EABkBAQEBAQEBAAAAAAAAAAAAAAABAgMEBf/EACYRAQEBAAICAgIBBAMAAAAAAAABEQIhEjEDQSIy0WFxscFRgZH/2gAMAwEAAhEDEQA/AAsJh9coQnYyTP3tQBI1iNY3oy1grzAwgBnTw6RO8mDOURvzrvbHZ+6W0QKPMj6D1o632aaQWdR6AmuvTevnycFuk6nTaCZ5zPPatxwD+rILSNd5Oh1I3Gk8vKu5xPDMPbU95eA33ZV/5pdieK8PtpBuqxgzGd/9oinRpF/A7YIJmQPIb+gmt7fDbc+zPrJ+tb4jtdhf7tGbQCcoUf6tflS292qY+xbUepJ+QApsU2S0AFAUASeUVJIAJrlr/HLzfeVY6Af/ALTQd3HOfauMfeY+A0p5Qx2N66q5cxUSOZA5jrQ1zi1oFvGDppEn6Vxz3F3NUs4pWErqJiQefSp5mOtudobYIhWMeg5edBXe0bZiVtj3kn9q5u1jQ2c7BPakbT9apjr7KrFdSpAIg8xIqXnTDi7xm8RGYATOgA+dC3cc7buT7yaCxNhjaV1aCVDabaiapg2bJZJ3dCWMbGPCfIEx8ankqb7A6TryG1YYnGi2AH32251F1fFbue0yFc4EFh10HUGa14paW4ygHwypJ5AAgn36bedTRLEiZIGoB8i209KywKM910YRlBPMzDRtW5HeG6e7cK2XeAGybFeak6jXyq+HRy4c5Vu7EKwaQd5A16VnVwLYst9pFsnwlWPwj96uCYQxu0MI2UFpOu2gB99b3xlu5SxFy6IEKc2X+SdBrGpqMbw/ubIBVmWQkF9YblPT30PQXhFgW7twNqHUFG3UwSd/MH5Gvd2EutdI0VWVQBLMzR7I57fOneE4YBbBACjLMATGnmaz7PHvrZcsCQ5XwyoERppUxSW3acJbZLbllBUK/h0bU5ztA2+FbYKz3TE5lTOIKFgdRsVjnrFGYEA4+7bOY5beYA6qPZGk86x7YQl3DaDW6q68gzKCauJ/Vji8Dlt3CzMob22CnNlmAFnYa/OiMPwdbtpJLMm4ztqY0GYASfeaI7RYq33FxVuKXjQAydDWPBeOWxhrWbOzhAGgfe56mrT7TwZO9z+ELkMDXMeeuu21RcYrjLdnPAZZyxBOjHcctKU9nuIGy+IhCe8YMCZAETI09anG4q6+Jt31CBrYgdNiNidTBNTo7w47ZWVtYfPB0ddiZjXnSP7Un4D8f+K34hibmIVke4SBqRGg9QAKV/YP57n+RqdU7fSL/bXGMSe9CTyVVHzIJoDEcZvXPbv3G/xPHwmKQvcyiI1FtH9cxggAdNPjUYDDkYl1cmGUlJ2MGdPOPoavmTiY/aVnTU+6axxeKyrLDT3mlr2kt3L1xjlQWyk/zMRAEbnT51qxUgSS/eIijICfEgMvG4Gu3nTajdMQwTONVIkctDVsLii6o2oz5iB+SSfoa0s2XFkWyBIGUNyy8pnmKqthg1tB3eVFIAOtwk6Fhl9nSeu5pqhwxN6yJhLg5xzDaT6gCtcXhSMTaUE5S3iEmICkma0vYXKVW4SQzRbUJ7MRsZkcjNFcSsG2hdlLEwntwYO+safGoAFeFzMw7sPdDNIIyHRIjmJiN9K14OoRXXQgsHVhqDoAR5bTTG5wq3asMyqiwmcDJIBA0Jnei+C21ewlwnNmBMjwg6nYD0pikYwzZLoCZjdI02AQaatyJk7dRWgw75oGWGAz5jLGBCxl6a6+dF9kCLiXZzMVulZbXQAEZfLUVjwy6ox+JVgqgKpkmNzEa+lXEV7tVy2Cx11VYPs66SY03quPsC2VchmYnIsMAFHoNIrLiuPRcfh2zju8pDEaiYaBp5kVn2wxiXbai0GOW4GOkSPKqg/G4JbNp7ihQYzEkE6k7sSaI4XY7y0jyDmWdNBtyigeLcXN6y1tbUB13JMjn0oDh3Er9uylsFFCIF0gmAIknWpsX7NOxyi9auMczFbxSX1OiqdPLWq8JgcSxCkKoFvNmOn3kEa0lwIa0rRdYI7l4TNGbYkkEcgPhWi4AG4WhiwGpJ012mJOtNgY9psai4zCsLgyBouEGRGu8e7ao7W8Vt3cOUt5pmZiBsfOd4oF8KSNVUFSJkFgARvPlzotsA3I88pXQAyYLSBpz+FNMbYDjzCwiLaEi2EJYmZAiYilfBcTesK9sFVDXGceyWJbfefKjrOGTKSdQ3nOkEka7EERV7NtAwEzBJELIyzovw+lTtSpkfv2u942YrDAAgkb6nTTavYnAd6oJDHXYmG9dZ0p81onUWmkCRPhElY1J8/rUNKiJtoBqMzjTWTtOm+nnQI7WHJKjQgjz5AyPWAd63ThzDQaaEiAABBAg/HfyovvE1HfA6RCIWj02ra3bLCBaxDg+QQcuvoKYBfsClRJMxMEwQxmA0ekVRLCq2YlSQoBAEa5dCPOeXnTVeGXm2w6L/6lwt8QJouxwXEf+S1b/Jbn5mKuJpS1oNJCMxAIGUGDmjcx0EV7+GD/AMV3/M/70/HZpm/tMRebyByj5VP9FLPW7/7jU8TXO3cK6Brru5EDwKAAOQygmZrfD8Ly2c4zRlLw7EmYnXp7q07R4+2+HdbZJJG4Bj1msbHGA2GW2qMT3YQk9QIJNTpr7bcGwgv2luuqzrosEDWNCZ1qvZsG8twsZy3SnQCNY030I1oPg3ErtmyLWVUCltW5hmZp386w4ffuWswW6AruWGUEmSADqB5Cr0nZpwpQcZiEj2Ap1OgnSAOWxr168q8RQFlC900kxpAJAHvNJnsHvWcl8zDWYho13nU/81LYTMBcyCVBbUmQOoy7nypqYa9pMdb7zDsr+FboLkT7M6jzqnazHLfw7W0VteenyFY2cMWJDbQCvhg7gazOokaVZcCdi8+IZTmylvDJAAgcj8DNTauQXi+NvcslAgQMmU5pkaR5Uv4fxK9aw6WiyqqDKCoB08zrrrRVzCW5BBgzuBuskER/3Q1rg7ICjKjHn7OpnkY0ka6+lNphPhbL2ywD3MrtmgAgSQNTr6VX7EMxbKc8TqdwNyIGtPWw7KR4QAFGUs4BBEg5pOxBqty6p2u2wZEZZcjWY0B/6TTEAvwxiFOVTtpEnxEaqZ6GiLXDj4gzEa6ciBBMiOekQaNQEnwrfOvK3kGv5+VaWsBc5WANT/aXOu5hKuBb9iQFQxBIJYHWSoPM9djVhZSZALGCGCjVs0bnyg04ThF7rZT8tssfi5rUcFJ0a/dPplQf6RTAtawSpBtmCuUlgFlTMkzz1FDl1UyXsqRsM0mNDBAmda6Oz2csfeUv+d2b6mjrHDLSezbQeiirhri0uKxEG68Gf6uy8Hcak6HQ86ITB3D7OHunzuXFQamTIGtda2JthsuZc0xlBkz6CoxmJFpQSrNLBQFgkk7aE06O3OWeC3zsuHt+5rh+Jo63wG797EMB0RVQfrT9BoCRB6TMesVplq4jn/6L2fvm45/mc/pFE4fgVhPZtJPUgE/OmbCrRpQC28KBoAB6ACtCtarUGqiMgr0VZjXiKDwqsVYioy0HzZsGyyoI0AgiFAkkZfWtnwII3IblJO4AJDCYPp5Uy/h7n+5Jkz47oAnrCii7XCLh5WE/wNcPxYiueOhLhbKAtEGWPI8pnTmu1E28CcwKW2iS2xGUwsAA6RoZp6nCH533Hkiqn0rVOz1k6vnf87sflNMTXP37RywxtKQNCzKcpPOBPkfdUWwDs+bb+zts2omeQGsn411VrhFhPZtoPRFn4nWt7jBELHRQNdNgPIVrE1yqYBjMWrzSQfEVQSNBEmRRFvhV0/3dlefid3PwAinSY9GXMocr+IKYiirDBlBUyDWZeNrVlhKnBbnO6q/+naUfNpq44Ch9u5ef1uED4LFPCg51CrWsY0rTgdgbWl9WGY/6poq1hgvsqB6AD6UNhscTiGU+wy+DoShIYj4/KmgNJdLGS2+tD8RxHcrnylhziNJ5meVMEFBcY/smHUqPiwq30T2th7iuoZdRQ+LDC7aCtCsTmECdBIgnahsZhmwxNy0JtnVk/D1I8vpWyYlblyyVOhFw/wCmscbfXL3/AJb5T7nr/Bkg0rxNWaquNK6VgmxIRcSLjaRbMnyAozAWy7d84jSLafhU/eP85+Q060Pdsh7wRxIyNI+FeS4+HMMS9snwsdx/K371yvKy79NySzPs3q4Ws7d4Nt/zW6oTsCfQV0llmxiyz2zaqEUWMDcOyN7xH1q/8OfmAPfVTQUxUKKM+wmNSKlcFG7UAPOpo0paXVnHxqPt2HXlPu/U0ARq+vQ16/2kw67MvxX4aUL/AEss9Pmf/wCai4qluaJt26rYt0WtupCqpaq/d1oBUmtAV0oXHEC0/wCUj40fe2pbxgxZY+WnnrUvohbh+I91YVVt3GIU/cIQeZY6R6Uw4RZC2xEa66bCeQ8qzfiKW7SrOd8gARfExMbEDYetb8CwBt2wDMkzl3yjkK58Zbjpyyb0NcaUFxG+VSFEuxyqBvJ3I9BJ91NBh2P3T8KBOAud93jRlVSEHME7sfOt1zhLxW24RGS0y9zDAkrOUCDoCd96c2mzqGGxEiPOtb4kFdpBHXf1ofAWBaXKCSOQJ29KZ2u9Crax60DxVhlAO5ddOejAnSjDfAG9YtiBVqT22c6eVKsPw0W7wdNEKtK/hYjdfI1e5xJBMsvuadJ8qxfi6CRJJ8lP1MUWacg1MxXON2gB2B8pIGnWRNCtxxzmhRvP3jA0AEaSZppjoe5UPn1La6k7TWwv2p8UGuOvcSvMdiNfwj9ZmhTfuke0SdvaI16Ll9RU/sPplri1i2PZWfy/qarf7dWUBgajlmUb+Qk18wfCktqTPmPSCS3rXrwQAzcBIgRmXN7o191B3d/t8GmF2MbMdfLQTSvFdt3g6f7R68ztXL2QgUeBmJ5BHMCPQCSZNEthHLDJYuFQQdci/UnoKbTIKxXau8dpHrm/SKFbiuIcEqT8APL70yTBohuHYhwZRFnYlySN+SgciKvb7PXcoU3VWCT4UkmfNiadhTdv3nIDOZPLMRtHJfWT6VJwrTJMg8458t6er2alszXrhPkQB/pHpW9nszYG6lvzMW29TTBzxtoCFa4Fnq6iAeo5zBPqajucN+Nf83/xrrE4dZT2baj3CtO4T8A+FMU6sWSdgfcKNXAXDsh9+n1rI9oLac/iQNfjWVztlbHz6nb0FVm9mVrg9znlHqf2ohOBnm49wn61zt3tuOQJ+A16anehj24Y7KdfPl6Ab+U86amV1x4CvN2+Qr13gGGMZ1zRtmP6VxF7tZiG9lR8PTmxPUcutCNxbF3D7begMdBsmvOT6UPGvo9rCYa37NtB6LWOK47YTdlGnVRoPfXze/hr7CbjNBMeIH0PtaDmKH7m2pIe8ikAnKHXy0ULJ00qL4u1xvayyNjPLQMdfLTWkeM7UqTCg+vhAj4nf9DSMragABnk/dtu0DN1IAnWfdWtvDXDOSw/8s5EHPU7nY0Vo3Hmb2VHzP7edYvj7x6gaa5QInnrPwrdeF4gxK216yzNO3IQOvxrdeA3TOa8BJnw2101nQsTRSxnusR4/OAx30OmXkPnrVDhCZLNtpMRuerdT9KepwBdM1260CB4yB8FitrfAMOP7tT+bWfWaYa5dxbBA7wa6iWEDTos/Sr22QzlRiZ0hHaYO8tArsUwltPZRR6ACtNKYa5C3Zu6ZbDRznImse8xoPhVRg8QGPhRZE63HPPTQAbQa6y44HlS7E4xMx8azA5iefKgU2OCXSkNcTcGQgJ5c2npRS9nRpmu3DGghsvT8MdBV14xb2DSdDoDsdj6edVPH1jMqsw8o6xymhjVezdgGSkn+Yk/WjLHDrSezbUegFLX428wtsbHUnQdJ23qv23ENMKAOUKTIj3xrV6Q5toIGg2H0rSRXMq2KYLBbcTAgGBBAmIE1qOFXmMseQgM06j72x1/amh899Buyj1IoTE462I8Y3jnqQJI+FLl7PtlgsIMzOZva1ImRpWycFUxmaSOgEDrEyaUjU8atzAzE6aQBo2x1PkaFbjmhK2yd4BMEkGIiP1o3+FWl6n1Y1a3grU6Is+YFApu8aeRlC769QI0O+pnlVP4lf8AxD/2z+1PLdtSYAAjyrX7HUujm3ZAWDONJnxKDHQAEnp7q9CEjKGYeSu0QfQfWurTB212RR7hWwjlVw1zCWHIOXDvOkEhFEA+cnaKMw3D8RoRatqAB7Tk6xvCADkPhTzvI5xWN3iqLu68ufUwKGhrPAL7CDdtpO5W2J2jdiaKXswSSbmJvHlo2UR6LFQePWxpJJ6AHrHOs37SCJCOeXTWY0oguz2TwoiVL/mM6++mFrhmHQeG0o91c83H7hMKi7byTz2gazFUONxTgxodYhNPInMKK6dio2UD3UJdvDnpSJsJiXOpaNdCwE/AmIqo4C5BzMNZncnXkDpRDG7jbYmXX4zt6UPc4xaE+ImJmAdCBMH3Vn/A1mSx06R795rVOD2hyJ/xHX1ina9BrvHVEQjGdum0yYmByrA8cckgIBEec+QgjnTa3gbQ1yLPWJPxNELaA6CmU1zpxmJIBykHQkBCRHMAxVlwmIfUs2WAIJAM9dDp8Ka8Sx62lLHUgTFK07V2j5HpVnHS3GS9nmMh23nqTB3A2jaqtwRM4BMwJ89DA+pogdpLZ6n4UNc4raLh9ZCleXM86eKaMtcMtg7f990URbwyclFLU4wjGBvruaA+2XIW54hJbQnwiQMubKNpBA9aYrqhlGwHuFQborisd2puo5XIeRBiND9Oe9Xw/Er13aB8/pPzNS9E7dZbxSIomOv6mlPEuP5fYBYjUxrpQlng7vq5b3mB/lX9TRzYC0ikEg+HSdB0223rM5W2N+Myg/6XW4AuSn5gRWH9NMMD7bHXkjftXI9sEi4NshgrBkERv5az8q58Gu3P3jzzk+i4jtzZnwpcb1gCgW7cMDKWl3+8xP0AriS1StyubXlXVntlicxZe7Weik7+pqP6ZYz/AMg/yL+1c0L1W+0UTyfY819jzj8saz58oqRgrxAzORrqZ85iNR5TTQvQ1/iFtfauIvqwFGw44TrJb6nnM+tU/gtuIJYiZ5dZ+tUudosOP71T6SfpQF7tdZGwdv8ACB9TRT1OHWweZ95/SibWGtDUIs9Y1rj7vbQfdtH/ABN+woS72zu/dVF+J/WmxH0RGA2AqzXq+XXe1GJb75H5VAoO7xG83tXHPq5+k02D6vcxijdgPUgUBf47YXe8nuM/SvmDAnePrUBPOmjv7/a3DjZmb0U/rFA3+2qfdtufUqPpNccUFUK1LR0eI7cP922g9ST+1Cv2yv8A4gvon7g0lAHSoY1napzgOKG7eTvGZ5YDn8Y8qOvYW1mII58xP1rn+GWnNwZWCESSx0AWDmJ91dOSLYZRm8KgtAzOSSRIHu3/AGrt8M23WefpkvD7P8o9corf+E2uq/6aS8b4q2HK95lu2rhiHUBlIE5SQOh6Vn/ArLgX8OPDMtb5D9vpWuUkuYzKdW+HKjBk19ANtiNBQuLfIvjutMqFREBYktCkKNSqzTi1cyW0MTJCqigAbiSeZArO699ryzZWAjA3CwWJ/DuY35bVyktrtcwmTAF2zusbe1P602bEd0kWltuehePkBrS9cQ3egK2Yah0YZQ69RJPiA58/KmWIxtuxJiVAzQIkbaeX/NennlmT6cOOyt7eNuIALzL3jLnKqIS2g5sdyayxd629m4LkFVMSBr7IJAj7wnlS/AN3jvfznxTbIzZYZiDIIEjYAeQpLxxMUmXu0ti2pyhVct7R3YkAliTqa8/x/tua687+Jd2swyJYs3LbZ0ZSoaTJIYkaHbmPdXLWM8ZjHpzp12ge8bQFwFArCVI012I8taFdAB/hAXplI5U+S/k4wIHqZrN9N6qL1RRAapmhWcVXvhRHYXsXcb2nY+rE1nNCi7Vu8qOmt5869WHeVPeVAQKupoZHrZWqgoRUSKw7yqm95inSty1RmAoVr3nVe+FTQSblVzUKcQKo2JHWpoMLV4PS84wVRsdQ2HmBxKq4LeyQVaN8rCDFNMPffFXCptCFk58zIAs8nGpnpXGHGnkKZYrjtxrS27alAECtGhJG5noTr1pLZdalmZTbtHes20tg5HJBIDKWyDmwBnxTuWrTsnxCZC5d9IAAjlsIpLw7gV26jFk0y5leRBPNST8fcaJ4HhTYxFu2dA+k7rOpGo02FdOXPlb5MceM9On4vjDZVWUHwK4jziZPnpp76U38XijcYLmIKCfCxCzqNeZg/OnNjG2yvePIJBlYBEpmUgSOZ19wqMZ2nAEIToc253XYfXSmS3utW2Tol4Vh2S9Ls3iBnNtoNY6bUTxRCEugQFOVuZMtqR6EyR6dKWnit17jXXEqCTAERGh05iJ+FaPxBDmIaTeZDHTKsCJ9KszWN6cq+PdM4R2G8gHyI1oqxdv5gpc6w3yB160+4Xxi3ZzLkWCsCQJ1PtT5++ig+GuqYULcUaGIM8y0U4cfL7w5XC4PduqMxziNiANOhn1J91JcfYCEIfPL1gRpr6034lizatHISYbLmEbaiR8IpUbtu/bDXD47YMmYnbcfDarzn/rEAC3vzFC4q2gE5iD0oq1eDzk5b0qxgOczz+lcotX8HU16U86xFuvZPOtIfi9VxdpYGephuZAqNaai8Kn7UvlSYxzcVIdOpNMPI4OPA5/Ks24kPOlnfL+E++rDEgbKKYeQ447oKr9pY7ChDiz5fCo+2H8X0FMTRuZzU5G5tQH2n1Pxr3eH8J+X60w0bkHNq9lXqTQmdugHv/aohuo+H7mmGjQ6DkflU/agNlFA5D+I/IV7uh5/E0w0W+O/7Fb8Exdt8RaS8+W2XAfWNBy9+g99Le7A2FD4LBm9iFtAgF7gWTsJO9SrN13vabj4unubHsKZgHU76ATqvl5UHwiw5zAaaAjWPEPZPpMUHYXDpcBFsQDuSS0gRPQGu04ThSwDosyJMRlJ6gk6bVmcruO3j90Dw0PeNu4zHMQ4YAeAFWAMcxrBmtsXw0Ek6QygCI0IZTm8xDUxz28Mud3WTcuHKPF4bpBWCNZ0npWGdTmIgrAK7aAR+wqzhdW8pmMkwYIjnpI9Z1PlvS98Fm7tTrlQnxaxqACOhj601GPsqGV5PiKnXKQu+nUSYrJThZBW6+aSBmbNlVvu6/d0HppXq4yWZHn5dOS4lgzmkdCI85/5qmHw7I0jUzzJj008ta6DGW82aDMkBY21P/TVcNhicoTXVj19nafWPnWOPxXS8iTiOIkQVACnWNZZtSJ6amh+Dm0SUICGPCZmT019dqN41hitobyddd53M/E1zNzDXAAyhj96QNoOlTlbKkwzxOGCOygKpBBgaA7ifn8RSTiY8fuE+tHDiLPmLAQbZXz9fjSt+Vcr7VVTV4qpFTWoyjvj1NRJPWtAKnLVNZa1AJrZ10qtpdfdUEqPOrhfWrhRVga1iaqEHSrqvQVOevZqYasFNWCVUPVs9MNWCedXCCsw1WBpg0Cip06VnUz50E3OXrQGDYi6WBgqcwPMEGQRR6il+FXxN7/rWPtr6dFe4RibgFxbSjOM4JZQpkSSoOv/AN11vZ7vlwwth1S4k5xq3tOeh8xXK8b4objJlbwpaQKAdBCgHTkdPlXSdj0L5bpIhs1lhruTIYnryrHLqdPRw/YvxXDrrXFW4SSpCg7DLEggDluI8jTnA4cjMvIoSNM2g6dKcNgWLmAYBUBjryO/lJo+1gIYkaSrL+1dPjtxnlxkrjuL4WVuToSJncETt5EgUJw3AiXYj7xCxvt/xXWcTwZdFABiRIHPRhr6SD8Kxw2Byuw5TsesyD9a38fxW8mOfIndMqx7htM/Tc0oxtx7JXXlrGwjp79a6rHYU+AZQSXJMdBufhSztDhAUPWQB01gV3+Xh+PTlxvZEONK4dbylwYl4Ig7AkjbpXNDFNMqxkEgaxoNq6LEsLNnKRuST0J0gH4UrsX7VwMrKqvEqRoZ5g9a4crbm1oG8HOQIkE0DdG3u+tNO70b0pffG3qPrXIYXapNa3hWdWIurVOasVarlq1pi5NeTeotGTUO0E1N7Gs1YUPnNWtuaumCAKkLUBq9z30q6YvFR3kVNVdZqaJ771r3fVQKKkRTRbvanOagNVg9ARgwefWgMKJJppgRIPv/AEpXglJnTpWftr6GW0g6n1r6N2SxamxcLkKnfRagbhQJ7sDeNq+crh3PI/CvpHZrK2GAjW3aAA/nG+3ViWPWs8506fDcp1d4nccxbXKB1GZveBoPeaHvC/oWulQTp4lWfSAaNurNu8NllUAGgG0/HWq4nCiLQ6LHzrXDja3ysLMRh7isFN4hm28Z1/01kbWISVFxid4zKx+BAp1jLAzqfMfpWWNtgXQ0a5jXo48P6/WuFpKmPuo39YA2UR4hlMt5iRsBv1q+Ix1u5CkFCYjNEGOhGhor7EFdsuhcMT66QfWgMXhRlggfezN93TbMvP1rrZzk/wCXPpzfHUGcIw6sOmm31pV9iXNmAMxyGlOrralDuux3IB3WeY5isstePl3XT6LrlqFbQ7UnxSaL6j610eJXwt+U0jxy+Ffd/uqydM2g7wrCKIxFYxUihwKuazqQKgJwo3qG3PrW2CGh9ayI1PqaqIFSDRWGt2zGYtPypmuAtjlPqTWpxNJJr0Mdq6BbKjZR8KtV8U8nPjCXDyNaLwx+f1p4DU61fA8im1wwjcii04cvU0WBUxV8YmsFwKefxq4w6DkK0NRVyGpyiNNPC36UPwzS2PQUYR/Vsf5W/WhuH2pQeg+lY4/tWuXqN81dH2JWXufkX5uP2rnTaNdT2ESDcJ5m2vvJP7Vefpfj/aOsYDu7nnc/U17Ej2PQfWvPaY222E3PX8VTibPjRcx2TkObQYmYq8J/t15X/SuKHjX1rLGCbi+c1qbYN6JaAdBPl1Ote7nM41OgPT613k6/6jlb/kLk/rR+U/Wgb66H85pkEIu8jCn3yRQNz2TOh7w7x5V6I4uUv2gGbqTWL0biozGg3NfMs/KvT9BL2zflNJuIDwr6j/dT277LehpTirBYIo3JHyaa6cZ+Nrjy9wrxm3voWaN4h7PvFLZrk1EVJFer1QMsCng9SaFJr1erf0GXDLCxm3PLyphNer1b4+makCrRXq9WkemomvV6g9NTNer1UVY1E16vVlRLf2Dn+Rv1rPho8Hw+ler1Y4+61y9Ru1dd2CXRz/8AkQfAE16vVefpfi/Z0rt/Vr5v+hqmIab6+lv/AHE16vVrj/Ld/hkjf159T9K2se2fyn61Nerv/Ec/5Zx/WH0HzpZe1zT+P9q9Xq9HH3XKkF9dTQV1K9Xq+Zy/a/3emeoHuL4T6UpxV0qEYbgj/d/zXq9XbhPwrhz/AGhXxMeH3ilder1eet8fT//Z">
            <a:extLst>
              <a:ext uri="{FF2B5EF4-FFF2-40B4-BE49-F238E27FC236}">
                <a16:creationId xmlns:a16="http://schemas.microsoft.com/office/drawing/2014/main" id="{315022D0-EFD7-48B3-8867-9C901F9D8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7" name="AutoShape 10" descr="data:image/jpeg;base64,/9j/4AAQSkZJRgABAQAAAQABAAD/2wCEAAkGBxQTEhUUExQVFhUXFBYVGBgYFxcYFhkVFBYWGBcXFBgYHSggGBolHBcUITEhJSkrLi4uFx8zODMsNygtLisBCgoKDg0OGhAQGiwkHyQsLSwsLCwsLCwsLCwsLCwsLCwsLCwsLCwsLCwsLCwsLCwsLCwsLCwsLCwsLCwsLCwsLP/AABEIANgA6QMBIgACEQEDEQH/xAAbAAACAwEBAQAAAAAAAAAAAAAEBQECAwYAB//EAEMQAAIBAgQDBQUGAgoBBAMAAAECEQADBBIhMQVBUQYTImFxMoGRobEUQlJywdEVYhYjM0OCkqKy4fBTc5Pi8WPC0v/EABkBAQEBAQEBAAAAAAAAAAAAAAABAgMEBf/EACYRAQEBAAICAgIBBAMAAAAAAAABEQIhEjEDQSIy0WFxscFRgZH/2gAMAwEAAhEDEQA/AAsJh9coQnYyTP3tQBI1iNY3oy1grzAwgBnTw6RO8mDOURvzrvbHZ+6W0QKPMj6D1o632aaQWdR6AmuvTevnycFuk6nTaCZ5zPPatxwD+rILSNd5Oh1I3Gk8vKu5xPDMPbU95eA33ZV/5pdieK8PtpBuqxgzGd/9oinRpF/A7YIJmQPIb+gmt7fDbc+zPrJ+tb4jtdhf7tGbQCcoUf6tflS292qY+xbUepJ+QApsU2S0AFAUASeUVJIAJrlr/HLzfeVY6Af/ALTQd3HOfauMfeY+A0p5Qx2N66q5cxUSOZA5jrQ1zi1oFvGDppEn6Vxz3F3NUs4pWErqJiQefSp5mOtudobYIhWMeg5edBXe0bZiVtj3kn9q5u1jQ2c7BPakbT9apjr7KrFdSpAIg8xIqXnTDi7xm8RGYATOgA+dC3cc7buT7yaCxNhjaV1aCVDabaiapg2bJZJ3dCWMbGPCfIEx8ankqb7A6TryG1YYnGi2AH32251F1fFbue0yFc4EFh10HUGa14paW4ygHwypJ5AAgn36bedTRLEiZIGoB8i209KywKM910YRlBPMzDRtW5HeG6e7cK2XeAGybFeak6jXyq+HRy4c5Vu7EKwaQd5A16VnVwLYst9pFsnwlWPwj96uCYQxu0MI2UFpOu2gB99b3xlu5SxFy6IEKc2X+SdBrGpqMbw/ubIBVmWQkF9YblPT30PQXhFgW7twNqHUFG3UwSd/MH5Gvd2EutdI0VWVQBLMzR7I57fOneE4YBbBACjLMATGnmaz7PHvrZcsCQ5XwyoERppUxSW3acJbZLbllBUK/h0bU5ztA2+FbYKz3TE5lTOIKFgdRsVjnrFGYEA4+7bOY5beYA6qPZGk86x7YQl3DaDW6q68gzKCauJ/Vji8Dlt3CzMob22CnNlmAFnYa/OiMPwdbtpJLMm4ztqY0GYASfeaI7RYq33FxVuKXjQAydDWPBeOWxhrWbOzhAGgfe56mrT7TwZO9z+ELkMDXMeeuu21RcYrjLdnPAZZyxBOjHcctKU9nuIGy+IhCe8YMCZAETI09anG4q6+Jt31CBrYgdNiNidTBNTo7w47ZWVtYfPB0ddiZjXnSP7Un4D8f+K34hibmIVke4SBqRGg9QAKV/YP57n+RqdU7fSL/bXGMSe9CTyVVHzIJoDEcZvXPbv3G/xPHwmKQvcyiI1FtH9cxggAdNPjUYDDkYl1cmGUlJ2MGdPOPoavmTiY/aVnTU+6axxeKyrLDT3mlr2kt3L1xjlQWyk/zMRAEbnT51qxUgSS/eIijICfEgMvG4Gu3nTajdMQwTONVIkctDVsLii6o2oz5iB+SSfoa0s2XFkWyBIGUNyy8pnmKqthg1tB3eVFIAOtwk6Fhl9nSeu5pqhwxN6yJhLg5xzDaT6gCtcXhSMTaUE5S3iEmICkma0vYXKVW4SQzRbUJ7MRsZkcjNFcSsG2hdlLEwntwYO+safGoAFeFzMw7sPdDNIIyHRIjmJiN9K14OoRXXQgsHVhqDoAR5bTTG5wq3asMyqiwmcDJIBA0Jnei+C21ewlwnNmBMjwg6nYD0pikYwzZLoCZjdI02AQaatyJk7dRWgw75oGWGAz5jLGBCxl6a6+dF9kCLiXZzMVulZbXQAEZfLUVjwy6ox+JVgqgKpkmNzEa+lXEV7tVy2Cx11VYPs66SY03quPsC2VchmYnIsMAFHoNIrLiuPRcfh2zju8pDEaiYaBp5kVn2wxiXbai0GOW4GOkSPKqg/G4JbNp7ihQYzEkE6k7sSaI4XY7y0jyDmWdNBtyigeLcXN6y1tbUB13JMjn0oDh3Er9uylsFFCIF0gmAIknWpsX7NOxyi9auMczFbxSX1OiqdPLWq8JgcSxCkKoFvNmOn3kEa0lwIa0rRdYI7l4TNGbYkkEcgPhWi4AG4WhiwGpJ012mJOtNgY9psai4zCsLgyBouEGRGu8e7ao7W8Vt3cOUt5pmZiBsfOd4oF8KSNVUFSJkFgARvPlzotsA3I88pXQAyYLSBpz+FNMbYDjzCwiLaEi2EJYmZAiYilfBcTesK9sFVDXGceyWJbfefKjrOGTKSdQ3nOkEka7EERV7NtAwEzBJELIyzovw+lTtSpkfv2u942YrDAAgkb6nTTavYnAd6oJDHXYmG9dZ0p81onUWmkCRPhElY1J8/rUNKiJtoBqMzjTWTtOm+nnQI7WHJKjQgjz5AyPWAd63ThzDQaaEiAABBAg/HfyovvE1HfA6RCIWj02ra3bLCBaxDg+QQcuvoKYBfsClRJMxMEwQxmA0ekVRLCq2YlSQoBAEa5dCPOeXnTVeGXm2w6L/6lwt8QJouxwXEf+S1b/Jbn5mKuJpS1oNJCMxAIGUGDmjcx0EV7+GD/AMV3/M/70/HZpm/tMRebyByj5VP9FLPW7/7jU8TXO3cK6Brru5EDwKAAOQygmZrfD8Ly2c4zRlLw7EmYnXp7q07R4+2+HdbZJJG4Bj1msbHGA2GW2qMT3YQk9QIJNTpr7bcGwgv2luuqzrosEDWNCZ1qvZsG8twsZy3SnQCNY030I1oPg3ErtmyLWVUCltW5hmZp386w4ffuWswW6AruWGUEmSADqB5Cr0nZpwpQcZiEj2Ap1OgnSAOWxr168q8RQFlC900kxpAJAHvNJnsHvWcl8zDWYho13nU/81LYTMBcyCVBbUmQOoy7nypqYa9pMdb7zDsr+FboLkT7M6jzqnazHLfw7W0VteenyFY2cMWJDbQCvhg7gazOokaVZcCdi8+IZTmylvDJAAgcj8DNTauQXi+NvcslAgQMmU5pkaR5Uv4fxK9aw6WiyqqDKCoB08zrrrRVzCW5BBgzuBuskER/3Q1rg7ICjKjHn7OpnkY0ka6+lNphPhbL2ywD3MrtmgAgSQNTr6VX7EMxbKc8TqdwNyIGtPWw7KR4QAFGUs4BBEg5pOxBqty6p2u2wZEZZcjWY0B/6TTEAvwxiFOVTtpEnxEaqZ6GiLXDj4gzEa6ciBBMiOekQaNQEnwrfOvK3kGv5+VaWsBc5WANT/aXOu5hKuBb9iQFQxBIJYHWSoPM9djVhZSZALGCGCjVs0bnyg04ThF7rZT8tssfi5rUcFJ0a/dPplQf6RTAtawSpBtmCuUlgFlTMkzz1FDl1UyXsqRsM0mNDBAmda6Oz2csfeUv+d2b6mjrHDLSezbQeiirhri0uKxEG68Gf6uy8Hcak6HQ86ITB3D7OHunzuXFQamTIGtda2JthsuZc0xlBkz6CoxmJFpQSrNLBQFgkk7aE06O3OWeC3zsuHt+5rh+Jo63wG797EMB0RVQfrT9BoCRB6TMesVplq4jn/6L2fvm45/mc/pFE4fgVhPZtJPUgE/OmbCrRpQC28KBoAB6ACtCtarUGqiMgr0VZjXiKDwqsVYioy0HzZsGyyoI0AgiFAkkZfWtnwII3IblJO4AJDCYPp5Uy/h7n+5Jkz47oAnrCii7XCLh5WE/wNcPxYiueOhLhbKAtEGWPI8pnTmu1E28CcwKW2iS2xGUwsAA6RoZp6nCH533Hkiqn0rVOz1k6vnf87sflNMTXP37RywxtKQNCzKcpPOBPkfdUWwDs+bb+zts2omeQGsn411VrhFhPZtoPRFn4nWt7jBELHRQNdNgPIVrE1yqYBjMWrzSQfEVQSNBEmRRFvhV0/3dlefid3PwAinSY9GXMocr+IKYiirDBlBUyDWZeNrVlhKnBbnO6q/+naUfNpq44Ch9u5ef1uED4LFPCg51CrWsY0rTgdgbWl9WGY/6poq1hgvsqB6AD6UNhscTiGU+wy+DoShIYj4/KmgNJdLGS2+tD8RxHcrnylhziNJ5meVMEFBcY/smHUqPiwq30T2th7iuoZdRQ+LDC7aCtCsTmECdBIgnahsZhmwxNy0JtnVk/D1I8vpWyYlblyyVOhFw/wCmscbfXL3/AJb5T7nr/Bkg0rxNWaquNK6VgmxIRcSLjaRbMnyAozAWy7d84jSLafhU/eP85+Q060Pdsh7wRxIyNI+FeS4+HMMS9snwsdx/K371yvKy79NySzPs3q4Ws7d4Nt/zW6oTsCfQV0llmxiyz2zaqEUWMDcOyN7xH1q/8OfmAPfVTQUxUKKM+wmNSKlcFG7UAPOpo0paXVnHxqPt2HXlPu/U0ARq+vQ16/2kw67MvxX4aUL/AEss9Pmf/wCai4qluaJt26rYt0WtupCqpaq/d1oBUmtAV0oXHEC0/wCUj40fe2pbxgxZY+WnnrUvohbh+I91YVVt3GIU/cIQeZY6R6Uw4RZC2xEa66bCeQ8qzfiKW7SrOd8gARfExMbEDYetb8CwBt2wDMkzl3yjkK58Zbjpyyb0NcaUFxG+VSFEuxyqBvJ3I9BJ91NBh2P3T8KBOAud93jRlVSEHME7sfOt1zhLxW24RGS0y9zDAkrOUCDoCd96c2mzqGGxEiPOtb4kFdpBHXf1ofAWBaXKCSOQJ29KZ2u9Crax60DxVhlAO5ddOejAnSjDfAG9YtiBVqT22c6eVKsPw0W7wdNEKtK/hYjdfI1e5xJBMsvuadJ8qxfi6CRJJ8lP1MUWacg1MxXON2gB2B8pIGnWRNCtxxzmhRvP3jA0AEaSZppjoe5UPn1La6k7TWwv2p8UGuOvcSvMdiNfwj9ZmhTfuke0SdvaI16Ll9RU/sPplri1i2PZWfy/qarf7dWUBgajlmUb+Qk18wfCktqTPmPSCS3rXrwQAzcBIgRmXN7o191B3d/t8GmF2MbMdfLQTSvFdt3g6f7R68ztXL2QgUeBmJ5BHMCPQCSZNEthHLDJYuFQQdci/UnoKbTIKxXau8dpHrm/SKFbiuIcEqT8APL70yTBohuHYhwZRFnYlySN+SgciKvb7PXcoU3VWCT4UkmfNiadhTdv3nIDOZPLMRtHJfWT6VJwrTJMg8458t6er2alszXrhPkQB/pHpW9nszYG6lvzMW29TTBzxtoCFa4Fnq6iAeo5zBPqajucN+Nf83/xrrE4dZT2baj3CtO4T8A+FMU6sWSdgfcKNXAXDsh9+n1rI9oLac/iQNfjWVztlbHz6nb0FVm9mVrg9znlHqf2ohOBnm49wn61zt3tuOQJ+A16anehj24Y7KdfPl6Ab+U86amV1x4CvN2+Qr13gGGMZ1zRtmP6VxF7tZiG9lR8PTmxPUcutCNxbF3D7begMdBsmvOT6UPGvo9rCYa37NtB6LWOK47YTdlGnVRoPfXze/hr7CbjNBMeIH0PtaDmKH7m2pIe8ikAnKHXy0ULJ00qL4u1xvayyNjPLQMdfLTWkeM7UqTCg+vhAj4nf9DSMragABnk/dtu0DN1IAnWfdWtvDXDOSw/8s5EHPU7nY0Vo3Hmb2VHzP7edYvj7x6gaa5QInnrPwrdeF4gxK216yzNO3IQOvxrdeA3TOa8BJnw2101nQsTRSxnusR4/OAx30OmXkPnrVDhCZLNtpMRuerdT9KepwBdM1260CB4yB8FitrfAMOP7tT+bWfWaYa5dxbBA7wa6iWEDTos/Sr22QzlRiZ0hHaYO8tArsUwltPZRR6ACtNKYa5C3Zu6ZbDRznImse8xoPhVRg8QGPhRZE63HPPTQAbQa6y44HlS7E4xMx8azA5iefKgU2OCXSkNcTcGQgJ5c2npRS9nRpmu3DGghsvT8MdBV14xb2DSdDoDsdj6edVPH1jMqsw8o6xymhjVezdgGSkn+Yk/WjLHDrSezbUegFLX428wtsbHUnQdJ23qv23ENMKAOUKTIj3xrV6Q5toIGg2H0rSRXMq2KYLBbcTAgGBBAmIE1qOFXmMseQgM06j72x1/amh899Buyj1IoTE462I8Y3jnqQJI+FLl7PtlgsIMzOZva1ImRpWycFUxmaSOgEDrEyaUjU8atzAzE6aQBo2x1PkaFbjmhK2yd4BMEkGIiP1o3+FWl6n1Y1a3grU6Is+YFApu8aeRlC769QI0O+pnlVP4lf8AxD/2z+1PLdtSYAAjyrX7HUujm3ZAWDONJnxKDHQAEnp7q9CEjKGYeSu0QfQfWurTB212RR7hWwjlVw1zCWHIOXDvOkEhFEA+cnaKMw3D8RoRatqAB7Tk6xvCADkPhTzvI5xWN3iqLu68ufUwKGhrPAL7CDdtpO5W2J2jdiaKXswSSbmJvHlo2UR6LFQePWxpJJ6AHrHOs37SCJCOeXTWY0oguz2TwoiVL/mM6++mFrhmHQeG0o91c83H7hMKi7byTz2gazFUONxTgxodYhNPInMKK6dio2UD3UJdvDnpSJsJiXOpaNdCwE/AmIqo4C5BzMNZncnXkDpRDG7jbYmXX4zt6UPc4xaE+ImJmAdCBMH3Vn/A1mSx06R795rVOD2hyJ/xHX1ina9BrvHVEQjGdum0yYmByrA8cckgIBEec+QgjnTa3gbQ1yLPWJPxNELaA6CmU1zpxmJIBykHQkBCRHMAxVlwmIfUs2WAIJAM9dDp8Ka8Sx62lLHUgTFK07V2j5HpVnHS3GS9nmMh23nqTB3A2jaqtwRM4BMwJ89DA+pogdpLZ6n4UNc4raLh9ZCleXM86eKaMtcMtg7f990URbwyclFLU4wjGBvruaA+2XIW54hJbQnwiQMubKNpBA9aYrqhlGwHuFQborisd2puo5XIeRBiND9Oe9Xw/Er13aB8/pPzNS9E7dZbxSIomOv6mlPEuP5fYBYjUxrpQlng7vq5b3mB/lX9TRzYC0ikEg+HSdB0223rM5W2N+Myg/6XW4AuSn5gRWH9NMMD7bHXkjftXI9sEi4NshgrBkERv5az8q58Gu3P3jzzk+i4jtzZnwpcb1gCgW7cMDKWl3+8xP0AriS1StyubXlXVntlicxZe7Weik7+pqP6ZYz/AMg/yL+1c0L1W+0UTyfY819jzj8saz58oqRgrxAzORrqZ85iNR5TTQvQ1/iFtfauIvqwFGw44TrJb6nnM+tU/gtuIJYiZ5dZ+tUudosOP71T6SfpQF7tdZGwdv8ACB9TRT1OHWweZ95/SibWGtDUIs9Y1rj7vbQfdtH/ABN+woS72zu/dVF+J/WmxH0RGA2AqzXq+XXe1GJb75H5VAoO7xG83tXHPq5+k02D6vcxijdgPUgUBf47YXe8nuM/SvmDAnePrUBPOmjv7/a3DjZmb0U/rFA3+2qfdtufUqPpNccUFUK1LR0eI7cP922g9ST+1Cv2yv8A4gvon7g0lAHSoY1napzgOKG7eTvGZ5YDn8Y8qOvYW1mII58xP1rn+GWnNwZWCESSx0AWDmJ91dOSLYZRm8KgtAzOSSRIHu3/AGrt8M23WefpkvD7P8o9corf+E2uq/6aS8b4q2HK95lu2rhiHUBlIE5SQOh6Vn/ArLgX8OPDMtb5D9vpWuUkuYzKdW+HKjBk19ANtiNBQuLfIvjutMqFREBYktCkKNSqzTi1cyW0MTJCqigAbiSeZArO699ryzZWAjA3CwWJ/DuY35bVyktrtcwmTAF2zusbe1P602bEd0kWltuehePkBrS9cQ3egK2Yah0YZQ69RJPiA58/KmWIxtuxJiVAzQIkbaeX/NennlmT6cOOyt7eNuIALzL3jLnKqIS2g5sdyayxd629m4LkFVMSBr7IJAj7wnlS/AN3jvfznxTbIzZYZiDIIEjYAeQpLxxMUmXu0ti2pyhVct7R3YkAliTqa8/x/tua687+Jd2swyJYs3LbZ0ZSoaTJIYkaHbmPdXLWM8ZjHpzp12ge8bQFwFArCVI012I8taFdAB/hAXplI5U+S/k4wIHqZrN9N6qL1RRAapmhWcVXvhRHYXsXcb2nY+rE1nNCi7Vu8qOmt5869WHeVPeVAQKupoZHrZWqgoRUSKw7yqm95inSty1RmAoVr3nVe+FTQSblVzUKcQKo2JHWpoMLV4PS84wVRsdQ2HmBxKq4LeyQVaN8rCDFNMPffFXCptCFk58zIAs8nGpnpXGHGnkKZYrjtxrS27alAECtGhJG5noTr1pLZdalmZTbtHes20tg5HJBIDKWyDmwBnxTuWrTsnxCZC5d9IAAjlsIpLw7gV26jFk0y5leRBPNST8fcaJ4HhTYxFu2dA+k7rOpGo02FdOXPlb5MceM9On4vjDZVWUHwK4jziZPnpp76U38XijcYLmIKCfCxCzqNeZg/OnNjG2yvePIJBlYBEpmUgSOZ19wqMZ2nAEIToc253XYfXSmS3utW2Tol4Vh2S9Ls3iBnNtoNY6bUTxRCEugQFOVuZMtqR6EyR6dKWnit17jXXEqCTAERGh05iJ+FaPxBDmIaTeZDHTKsCJ9KszWN6cq+PdM4R2G8gHyI1oqxdv5gpc6w3yB160+4Xxi3ZzLkWCsCQJ1PtT5++ig+GuqYULcUaGIM8y0U4cfL7w5XC4PduqMxziNiANOhn1J91JcfYCEIfPL1gRpr6034lizatHISYbLmEbaiR8IpUbtu/bDXD47YMmYnbcfDarzn/rEAC3vzFC4q2gE5iD0oq1eDzk5b0qxgOczz+lcotX8HU16U86xFuvZPOtIfi9VxdpYGephuZAqNaai8Kn7UvlSYxzcVIdOpNMPI4OPA5/Ks24kPOlnfL+E++rDEgbKKYeQ447oKr9pY7ChDiz5fCo+2H8X0FMTRuZzU5G5tQH2n1Pxr3eH8J+X60w0bkHNq9lXqTQmdugHv/aohuo+H7mmGjQ6DkflU/agNlFA5D+I/IV7uh5/E0w0W+O/7Fb8Exdt8RaS8+W2XAfWNBy9+g99Le7A2FD4LBm9iFtAgF7gWTsJO9SrN13vabj4unubHsKZgHU76ATqvl5UHwiw5zAaaAjWPEPZPpMUHYXDpcBFsQDuSS0gRPQGu04ThSwDosyJMRlJ6gk6bVmcruO3j90Dw0PeNu4zHMQ4YAeAFWAMcxrBmtsXw0Ek6QygCI0IZTm8xDUxz28Mud3WTcuHKPF4bpBWCNZ0npWGdTmIgrAK7aAR+wqzhdW8pmMkwYIjnpI9Z1PlvS98Fm7tTrlQnxaxqACOhj601GPsqGV5PiKnXKQu+nUSYrJThZBW6+aSBmbNlVvu6/d0HppXq4yWZHn5dOS4lgzmkdCI85/5qmHw7I0jUzzJj008ta6DGW82aDMkBY21P/TVcNhicoTXVj19nafWPnWOPxXS8iTiOIkQVACnWNZZtSJ6amh+Dm0SUICGPCZmT019dqN41hitobyddd53M/E1zNzDXAAyhj96QNoOlTlbKkwzxOGCOygKpBBgaA7ifn8RSTiY8fuE+tHDiLPmLAQbZXz9fjSt+Vcr7VVTV4qpFTWoyjvj1NRJPWtAKnLVNZa1AJrZ10qtpdfdUEqPOrhfWrhRVga1iaqEHSrqvQVOevZqYasFNWCVUPVs9MNWCedXCCsw1WBpg0Cip06VnUz50E3OXrQGDYi6WBgqcwPMEGQRR6il+FXxN7/rWPtr6dFe4RibgFxbSjOM4JZQpkSSoOv/AN11vZ7vlwwth1S4k5xq3tOeh8xXK8b4objJlbwpaQKAdBCgHTkdPlXSdj0L5bpIhs1lhruTIYnryrHLqdPRw/YvxXDrrXFW4SSpCg7DLEggDluI8jTnA4cjMvIoSNM2g6dKcNgWLmAYBUBjryO/lJo+1gIYkaSrL+1dPjtxnlxkrjuL4WVuToSJncETt5EgUJw3AiXYj7xCxvt/xXWcTwZdFABiRIHPRhr6SD8Kxw2Byuw5TsesyD9a38fxW8mOfIndMqx7htM/Tc0oxtx7JXXlrGwjp79a6rHYU+AZQSXJMdBufhSztDhAUPWQB01gV3+Xh+PTlxvZEONK4dbylwYl4Ig7AkjbpXNDFNMqxkEgaxoNq6LEsLNnKRuST0J0gH4UrsX7VwMrKqvEqRoZ5g9a4crbm1oG8HOQIkE0DdG3u+tNO70b0pffG3qPrXIYXapNa3hWdWIurVOasVarlq1pi5NeTeotGTUO0E1N7Gs1YUPnNWtuaumCAKkLUBq9z30q6YvFR3kVNVdZqaJ771r3fVQKKkRTRbvanOagNVg9ARgwefWgMKJJppgRIPv/AEpXglJnTpWftr6GW0g6n1r6N2SxamxcLkKnfRagbhQJ7sDeNq+crh3PI/CvpHZrK2GAjW3aAA/nG+3ViWPWs8506fDcp1d4nccxbXKB1GZveBoPeaHvC/oWulQTp4lWfSAaNurNu8NllUAGgG0/HWq4nCiLQ6LHzrXDja3ysLMRh7isFN4hm28Z1/01kbWISVFxid4zKx+BAp1jLAzqfMfpWWNtgXQ0a5jXo48P6/WuFpKmPuo39YA2UR4hlMt5iRsBv1q+Ix1u5CkFCYjNEGOhGhor7EFdsuhcMT66QfWgMXhRlggfezN93TbMvP1rrZzk/wCXPpzfHUGcIw6sOmm31pV9iXNmAMxyGlOrralDuux3IB3WeY5isstePl3XT6LrlqFbQ7UnxSaL6j610eJXwt+U0jxy+Ffd/uqydM2g7wrCKIxFYxUihwKuazqQKgJwo3qG3PrW2CGh9ayI1PqaqIFSDRWGt2zGYtPypmuAtjlPqTWpxNJJr0Mdq6BbKjZR8KtV8U8nPjCXDyNaLwx+f1p4DU61fA8im1wwjcii04cvU0WBUxV8YmsFwKefxq4w6DkK0NRVyGpyiNNPC36UPwzS2PQUYR/Vsf5W/WhuH2pQeg+lY4/tWuXqN81dH2JWXufkX5uP2rnTaNdT2ESDcJ5m2vvJP7Vefpfj/aOsYDu7nnc/U17Ej2PQfWvPaY222E3PX8VTibPjRcx2TkObQYmYq8J/t15X/SuKHjX1rLGCbi+c1qbYN6JaAdBPl1Ote7nM41OgPT613k6/6jlb/kLk/rR+U/Wgb66H85pkEIu8jCn3yRQNz2TOh7w7x5V6I4uUv2gGbqTWL0biozGg3NfMs/KvT9BL2zflNJuIDwr6j/dT277LehpTirBYIo3JHyaa6cZ+Nrjy9wrxm3voWaN4h7PvFLZrk1EVJFer1QMsCng9SaFJr1erf0GXDLCxm3PLyphNer1b4+makCrRXq9WkemomvV6g9NTNer1UVY1E16vVlRLf2Dn+Rv1rPho8Hw+ler1Y4+61y9Ru1dd2CXRz/8AkQfAE16vVefpfi/Z0rt/Vr5v+hqmIab6+lv/AHE16vVrj/Ld/hkjf159T9K2se2fyn61Nerv/Ec/5Zx/WH0HzpZe1zT+P9q9Xq9HH3XKkF9dTQV1K9Xq+Zy/a/3emeoHuL4T6UpxV0qEYbgj/d/zXq9XbhPwrhz/AGhXxMeH3ilder1eet8fT//Z">
            <a:extLst>
              <a:ext uri="{FF2B5EF4-FFF2-40B4-BE49-F238E27FC236}">
                <a16:creationId xmlns:a16="http://schemas.microsoft.com/office/drawing/2014/main" id="{C457CDCD-0544-4B73-924C-69346CFAB7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3323" name="Picture 11">
            <a:extLst>
              <a:ext uri="{FF2B5EF4-FFF2-40B4-BE49-F238E27FC236}">
                <a16:creationId xmlns:a16="http://schemas.microsoft.com/office/drawing/2014/main" id="{5B60012C-CCFB-4EAF-AC6B-3770C031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848100"/>
            <a:ext cx="3206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0E81AA-379C-467D-B1F2-B7C970D5CFBC}"/>
              </a:ext>
            </a:extLst>
          </p:cNvPr>
          <p:cNvSpPr txBox="1">
            <a:spLocks/>
          </p:cNvSpPr>
          <p:nvPr/>
        </p:nvSpPr>
        <p:spPr bwMode="auto">
          <a:xfrm>
            <a:off x="762000" y="762000"/>
            <a:ext cx="8229600" cy="960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Three Types of Marketplaces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8D7E66C9-A10E-4EE2-8FF2-E7333C73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73914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marketplace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is the commercial environment in which buying and selling (or exchanges) take place </a:t>
            </a:r>
          </a:p>
          <a:p>
            <a:pPr eaLnBrk="1" hangingPunct="1">
              <a:spcAft>
                <a:spcPct val="20000"/>
              </a:spcAft>
            </a:pPr>
            <a:endParaRPr lang="en-US" altLang="en-US" b="1" dirty="0">
              <a:solidFill>
                <a:srgbClr val="CA0C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</a:t>
            </a:r>
            <a:r>
              <a:rPr lang="en-US" altLang="en-US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management process by which goods and services move from concept to the customer.  It includes the processes of  planning, pricing, promoting, selling, and distributing </a:t>
            </a:r>
            <a:r>
              <a:rPr lang="en-US" altLang="en-US" u="sng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products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that satisfy </a:t>
            </a:r>
            <a:r>
              <a:rPr lang="en-US" altLang="en-US" b="1" i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customers’ needs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wants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is everything we do to get the product to the markets!</a:t>
            </a: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ct val="20000"/>
              </a:spcAft>
            </a:pPr>
            <a:endParaRPr lang="en-US" alt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ct val="20000"/>
              </a:spcAft>
            </a:pPr>
            <a:endParaRPr lang="en-US" alt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A27347-9FC0-4B48-8F8D-732779C83266}"/>
              </a:ext>
            </a:extLst>
          </p:cNvPr>
          <p:cNvSpPr txBox="1">
            <a:spLocks/>
          </p:cNvSpPr>
          <p:nvPr/>
        </p:nvSpPr>
        <p:spPr bwMode="auto">
          <a:xfrm>
            <a:off x="762000" y="762000"/>
            <a:ext cx="8229600" cy="960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Keeping them straight?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A1C7F56-2884-46E4-9EE3-DD9D597A9B1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457200"/>
            <a:ext cx="7246938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Seven Functions of Marketing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391E65-7144-4F38-B69D-7D84252E1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 typeface="Century Schoolbook" panose="02040604050505020304" pitchFamily="18" charset="0"/>
              <a:buAutoNum type="arabicPeriod"/>
            </a:pPr>
            <a:r>
              <a:rPr lang="en-US" altLang="en-US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 Planning</a:t>
            </a:r>
            <a:br>
              <a:rPr lang="en-US" altLang="en-US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develop new strategies or initiatives that  target specific markets or a select audience</a:t>
            </a:r>
          </a:p>
          <a:p>
            <a:pPr lvl="1" eaLnBrk="1" hangingPunct="1"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>
                <a:latin typeface="Verdana" panose="020B0604030504040204" pitchFamily="34" charset="0"/>
                <a:cs typeface="Times New Roman" panose="02020603050405020304" pitchFamily="18" charset="0"/>
              </a:rPr>
              <a:t>Create a plan that targets a specific market or select audience</a:t>
            </a:r>
          </a:p>
          <a:p>
            <a:pPr lvl="2" eaLnBrk="1" hangingPunct="1"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i.e. new product for 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people that scuba dive</a:t>
            </a:r>
          </a:p>
        </p:txBody>
      </p:sp>
      <p:pic>
        <p:nvPicPr>
          <p:cNvPr id="39940" name="Picture 1">
            <a:extLst>
              <a:ext uri="{FF2B5EF4-FFF2-40B4-BE49-F238E27FC236}">
                <a16:creationId xmlns:a16="http://schemas.microsoft.com/office/drawing/2014/main" id="{080F0ACD-C465-4CEE-8ED2-8F822480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810000"/>
            <a:ext cx="302101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5446351-EF81-49B8-BF8D-B3603D3B34C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457200"/>
            <a:ext cx="7246938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Seven Functions of Marketing </a:t>
            </a:r>
          </a:p>
        </p:txBody>
      </p:sp>
      <p:pic>
        <p:nvPicPr>
          <p:cNvPr id="40963" name="Picture 4" descr="http://www.survey-reviews.net/wp-content/uploads/2012/02/survey-software.jpg">
            <a:hlinkClick r:id="rId2"/>
            <a:extLst>
              <a:ext uri="{FF2B5EF4-FFF2-40B4-BE49-F238E27FC236}">
                <a16:creationId xmlns:a16="http://schemas.microsoft.com/office/drawing/2014/main" id="{83F3F2BD-0CDE-44B9-AA83-06D1F9819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63975"/>
            <a:ext cx="36576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D7C6E8C1-7CC6-4111-B1F3-A1D38C1BD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219200"/>
            <a:ext cx="716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876550" indent="-3810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333375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379095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424815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470535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2. Marketing information management</a:t>
            </a: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 gather, and analyze information on </a:t>
            </a:r>
            <a:r>
              <a:rPr lang="en-US" altLang="en-US" b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customers</a:t>
            </a: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, trends, and competitor products</a:t>
            </a:r>
          </a:p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>
                <a:latin typeface="Verdana" panose="020B0604030504040204" pitchFamily="34" charset="0"/>
                <a:cs typeface="Times New Roman" panose="02020603050405020304" pitchFamily="18" charset="0"/>
              </a:rPr>
              <a:t>research</a:t>
            </a: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b="1">
                <a:latin typeface="Verdana" panose="020B0604030504040204" pitchFamily="34" charset="0"/>
                <a:cs typeface="Times New Roman" panose="02020603050405020304" pitchFamily="18" charset="0"/>
              </a:rPr>
              <a:t>survey</a:t>
            </a: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 on customer habits, </a:t>
            </a:r>
            <a:r>
              <a:rPr lang="en-US" altLang="en-US" b="1">
                <a:latin typeface="Verdana" panose="020B0604030504040204" pitchFamily="34" charset="0"/>
                <a:cs typeface="Times New Roman" panose="02020603050405020304" pitchFamily="18" charset="0"/>
              </a:rPr>
              <a:t>attitudes</a:t>
            </a: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, where live, and marketplace </a:t>
            </a:r>
            <a:r>
              <a:rPr lang="en-US" altLang="en-US" b="1">
                <a:latin typeface="Verdana" panose="020B0604030504040204" pitchFamily="34" charset="0"/>
                <a:cs typeface="Times New Roman" panose="02020603050405020304" pitchFamily="18" charset="0"/>
              </a:rPr>
              <a:t>trends</a:t>
            </a:r>
          </a:p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This information is then 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used in market planning 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in new initiatives and 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business activities</a:t>
            </a:r>
          </a:p>
          <a:p>
            <a:pPr lvl="4" algn="r" eaLnBrk="1" hangingPunct="1"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F95D-20FB-4FAD-B132-2AA26ABE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Think about it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237B98A4-9EEC-410B-BC26-CEBC0FD3A6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/>
              <a:t>From a survey of customers, your data shows that 10% feel you have excellent service, 80% feel it is average, and 10% believe it is poor.  What do you do?</a:t>
            </a: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F93E5F53-AC79-4E42-93F7-86FAAD10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124200"/>
            <a:ext cx="41243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F7D-DE1F-474F-AC22-28DB520B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2B303BBD-0D0D-4A38-BEC8-D315A4EC3B0E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009434677"/>
                  </p:ext>
                </p:extLst>
              </p:nvPr>
            </p:nvGraphicFramePr>
            <p:xfrm>
              <a:off x="304800" y="457200"/>
              <a:ext cx="8382000" cy="63246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2B303BBD-0D0D-4A38-BEC8-D315A4EC3B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457200"/>
                <a:ext cx="8382000" cy="63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391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774B90-6527-4C91-848E-A8F8BF081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Seven Functions of Marketing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9EE0096-F44E-4982-A6B0-CC44E8D8B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95400"/>
            <a:ext cx="746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609600" eaLnBrk="1" fontAlgn="auto" hangingPunct="1">
              <a:spcBef>
                <a:spcPct val="20000"/>
              </a:spcBef>
              <a:spcAft>
                <a:spcPct val="40000"/>
              </a:spcAft>
              <a:buFont typeface="+mj-lt"/>
              <a:buAutoNum type="arabicPeriod" startAt="3"/>
              <a:defRPr/>
            </a:pP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Channel Management (Distribution)</a:t>
            </a:r>
            <a:r>
              <a:rPr lang="en-US" sz="2400" dirty="0">
                <a:latin typeface="Verdana" pitchFamily="34" charset="0"/>
                <a:cs typeface="Times New Roman" pitchFamily="18" charset="0"/>
              </a:rPr>
              <a:t> - </a:t>
            </a:r>
            <a:r>
              <a:rPr lang="en-US" sz="2400" dirty="0"/>
              <a:t>the process of making a product or service available for the consumer or business user that needs it. </a:t>
            </a:r>
            <a:r>
              <a:rPr lang="en-US" sz="2400" b="1" dirty="0">
                <a:latin typeface="Verdana" pitchFamily="34" charset="0"/>
                <a:cs typeface="Times New Roman" pitchFamily="18" charset="0"/>
              </a:rPr>
              <a:t>	</a:t>
            </a:r>
          </a:p>
          <a:p>
            <a:pPr marL="0" lvl="1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400" b="1" dirty="0">
                <a:latin typeface="Verdana" pitchFamily="34" charset="0"/>
                <a:cs typeface="Times New Roman" pitchFamily="18" charset="0"/>
              </a:rPr>
              <a:t>How can you get your goods to customers?</a:t>
            </a:r>
          </a:p>
          <a:p>
            <a:pPr marL="850900" lvl="1" indent="-3937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Times New Roman" pitchFamily="18" charset="0"/>
              </a:rPr>
              <a:t>Moving - air, trains, trucks, ship</a:t>
            </a:r>
          </a:p>
          <a:p>
            <a:pPr marL="850900" lvl="1" indent="-3937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Times New Roman" pitchFamily="18" charset="0"/>
              </a:rPr>
              <a:t>Via the internet (downloads, streaming, email etc.)</a:t>
            </a:r>
          </a:p>
          <a:p>
            <a:pPr marL="855663" lvl="1" indent="-398463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Verdana" pitchFamily="34" charset="0"/>
                <a:cs typeface="Times New Roman" pitchFamily="18" charset="0"/>
              </a:rPr>
              <a:t>Storage – Some companies store in local or regional warehouses, then ship to retailers</a:t>
            </a:r>
          </a:p>
          <a:p>
            <a:pPr marL="2876550" lvl="4" indent="-381000" algn="r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endParaRPr lang="en-US" sz="16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6D43AA81-0284-4A57-8963-7087DA8B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pply network Distribution Marketing Sales, Marketing, angle, service,  distribution png | PNGWing">
            <a:extLst>
              <a:ext uri="{FF2B5EF4-FFF2-40B4-BE49-F238E27FC236}">
                <a16:creationId xmlns:a16="http://schemas.microsoft.com/office/drawing/2014/main" id="{C8A32409-1188-4B44-8910-EDD02E61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89508"/>
            <a:ext cx="6172200" cy="386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9E44DD-DA2E-4FB8-A74A-2E1D642C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 of Channel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F0A2-8B04-48F5-BBF8-65A8EBEF94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The basic </a:t>
            </a:r>
            <a:r>
              <a:rPr lang="en-US" dirty="0">
                <a:hlinkClick r:id="rId3"/>
              </a:rPr>
              <a:t>structure</a:t>
            </a:r>
            <a:r>
              <a:rPr lang="en-US" dirty="0"/>
              <a:t> of your channels such as:</a:t>
            </a:r>
          </a:p>
          <a:p>
            <a:pPr>
              <a:defRPr/>
            </a:pPr>
            <a:r>
              <a:rPr lang="en-US" dirty="0"/>
              <a:t>producer → wholesaler → retailer → customer</a:t>
            </a:r>
          </a:p>
          <a:p>
            <a:pPr>
              <a:defRPr/>
            </a:pPr>
            <a:r>
              <a:rPr lang="en-US" dirty="0"/>
              <a:t>producer → retailer → customer</a:t>
            </a:r>
          </a:p>
          <a:p>
            <a:pPr>
              <a:defRPr/>
            </a:pPr>
            <a:r>
              <a:rPr lang="en-US" dirty="0"/>
              <a:t>producer → customer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23C1465-B68F-4FDE-936D-88A69FD7585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838200" y="381000"/>
            <a:ext cx="74041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Seven Functions of Marketing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E5C8D2C-F91E-4633-8165-4CB840C46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90600"/>
            <a:ext cx="701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400" dirty="0">
                <a:latin typeface="Verdana" pitchFamily="34" charset="0"/>
                <a:cs typeface="Times New Roman" pitchFamily="18" charset="0"/>
              </a:rPr>
              <a:t>Can you just create a product, slap any old price on it, and expect </a:t>
            </a:r>
            <a:r>
              <a:rPr lang="en-US" sz="2400" u="sng" dirty="0">
                <a:latin typeface="Verdana" pitchFamily="34" charset="0"/>
                <a:cs typeface="Times New Roman" pitchFamily="18" charset="0"/>
              </a:rPr>
              <a:t>everyone</a:t>
            </a:r>
            <a:r>
              <a:rPr lang="en-US" sz="2400" dirty="0">
                <a:latin typeface="Verdana" pitchFamily="34" charset="0"/>
                <a:cs typeface="Times New Roman" pitchFamily="18" charset="0"/>
              </a:rPr>
              <a:t> to buy it?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	</a:t>
            </a:r>
          </a:p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buFontTx/>
              <a:buAutoNum type="arabicPeriod" startAt="4"/>
              <a:defRPr/>
            </a:pP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Pricing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what you charge for goods and services to make a profit 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initial and sales price decisions</a:t>
            </a:r>
          </a:p>
          <a:p>
            <a:pPr marL="1257300" lvl="2" indent="-342900" eaLnBrk="1" fontAlgn="auto" hangingPunct="1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are customer’s willing to pay</a:t>
            </a:r>
          </a:p>
          <a:p>
            <a:pPr marL="1257300" lvl="2" indent="-342900" eaLnBrk="1" fontAlgn="auto" hangingPunct="1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is the competition charging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9063D7C0-5397-44C5-88F2-1EFC997F1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625482"/>
            <a:ext cx="3810000" cy="24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2923F49-2899-4CCA-BC47-591425067FD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838200" y="381000"/>
            <a:ext cx="74041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Seven Functions of Marketing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DD13716-77B2-43A4-A9D4-A676CC4AB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buFontTx/>
              <a:buAutoNum type="arabicPeriod" startAt="5"/>
              <a:defRPr/>
            </a:pP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Product/service management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create, maintain, or improving a product or service that </a:t>
            </a:r>
            <a:r>
              <a:rPr lang="en-US" sz="2400" b="1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customers</a:t>
            </a:r>
            <a:r>
              <a:rPr lang="en-US" sz="2400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want and need</a:t>
            </a:r>
          </a:p>
          <a:p>
            <a:pPr lvl="2" indent="-2794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Create new products  or remove old products from the market</a:t>
            </a:r>
          </a:p>
          <a:p>
            <a:pPr lvl="2" indent="-2794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Upgrade, and improve your existing products</a:t>
            </a:r>
          </a:p>
          <a:p>
            <a:pPr lvl="2" indent="-2794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Upgrade &amp; improve your processes</a:t>
            </a:r>
          </a:p>
          <a:p>
            <a:pPr lvl="2" indent="-2794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566738" lvl="1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Name a product you own that has been updated with new features that you want/bought the new version?</a:t>
            </a:r>
          </a:p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i.e. cell phones,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-pods, software, etc…</a:t>
            </a:r>
          </a:p>
          <a:p>
            <a:pPr marL="914400" indent="-279400" eaLnBrk="1" fontAlgn="auto" hangingPunct="1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Do things better, faster, and more efficiently than the competition!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B301525-2346-4BC4-99DC-AA234CBC7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4102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Tx/>
              <a:buNone/>
            </a:pPr>
            <a:endParaRPr lang="en-US" altLang="en-US" sz="1800" b="1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576FC3-F73C-4A8A-B44E-E1CF445C9F7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533400"/>
            <a:ext cx="677545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Seven Functions of Marketing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1E76708-89CB-4040-B179-423108FF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1295400"/>
            <a:ext cx="693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6.	Promotion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informing, persuading, and reminding </a:t>
            </a:r>
            <a:r>
              <a:rPr lang="en-US" sz="2400" b="1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customers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about a product or service through indirect (not face to face) channels.</a:t>
            </a:r>
          </a:p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Examples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 </a:t>
            </a:r>
          </a:p>
          <a:p>
            <a:pPr marL="2576513" lvl="2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TV, Radio</a:t>
            </a:r>
          </a:p>
          <a:p>
            <a:pPr marL="2576513" lvl="2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Social Media</a:t>
            </a:r>
          </a:p>
          <a:p>
            <a:pPr marL="2576513" lvl="2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Pop-up menus ads on apps</a:t>
            </a:r>
          </a:p>
          <a:p>
            <a:pPr marL="2576513" lvl="2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Phone calls </a:t>
            </a:r>
          </a:p>
          <a:p>
            <a:pPr marL="2576513" lvl="2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Mail and e-mail</a:t>
            </a:r>
          </a:p>
          <a:p>
            <a:pPr marL="2576513" lvl="2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Loyalty Programs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1026" name="Picture 2" descr="Business Promotion Powerpoint Presentation Slides | PowerPoint Slides  Diagrams | Themes for PPT | Presentations Graphic Ideas">
            <a:extLst>
              <a:ext uri="{FF2B5EF4-FFF2-40B4-BE49-F238E27FC236}">
                <a16:creationId xmlns:a16="http://schemas.microsoft.com/office/drawing/2014/main" id="{5490524B-B4E9-4EC6-A564-E46FB5852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5833"/>
          <a:stretch/>
        </p:blipFill>
        <p:spPr bwMode="auto">
          <a:xfrm>
            <a:off x="28221" y="3429000"/>
            <a:ext cx="3004819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2251EA1-E918-45B3-9BD4-817080E004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533400"/>
            <a:ext cx="677545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Seven Functions of Marketing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F9F4B6-03DB-42D7-B8D7-2140C092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693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buFontTx/>
              <a:buAutoNum type="arabicPeriod" startAt="7"/>
              <a:defRPr/>
            </a:pP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Selling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persuading your customers to purchase your products through face to face personalized communication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uses product features and benefits to convince </a:t>
            </a:r>
            <a:r>
              <a:rPr lang="en-US" sz="2400" b="1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customers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to want your  goods or services</a:t>
            </a:r>
          </a:p>
          <a:p>
            <a:pPr eaLnBrk="1" fontAlgn="auto" hangingPunct="1">
              <a:spcBef>
                <a:spcPct val="20000"/>
              </a:spcBef>
              <a:spcAft>
                <a:spcPct val="40000"/>
              </a:spcAft>
              <a:tabLst>
                <a:tab pos="51276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 -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sales aids, sales presentations,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	demonstrations etc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</a:t>
            </a:r>
          </a:p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endParaRPr lang="en-US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050" name="Picture 2" descr="Conscious Selling: An Approach That Can Transform Your Sales and Customer  Relations | MarTech Advisor | MarTech Advisor">
            <a:extLst>
              <a:ext uri="{FF2B5EF4-FFF2-40B4-BE49-F238E27FC236}">
                <a16:creationId xmlns:a16="http://schemas.microsoft.com/office/drawing/2014/main" id="{F0B56978-F7F0-49A9-A441-0BA5AECE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293D8"/>
              </a:clrFrom>
              <a:clrTo>
                <a:srgbClr val="729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1069"/>
            <a:ext cx="7772400" cy="33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2F26BCC-BE61-40D0-9561-511D0B1D2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Seven Functions of Marketing Practice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61983-1DCD-E250-56FB-92C3A0570C5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 to Google Classroom and complete the Seven Functions Marketing Practice Assignment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98CA21A-C76D-4E30-BE93-33ACE0AB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693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</a:t>
            </a:r>
          </a:p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2" name="Picture 1" descr="My (Our) Assignment – Keep swimmin'">
            <a:extLst>
              <a:ext uri="{FF2B5EF4-FFF2-40B4-BE49-F238E27FC236}">
                <a16:creationId xmlns:a16="http://schemas.microsoft.com/office/drawing/2014/main" id="{9593C31F-9941-E1AA-980E-4C8057BDE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617785"/>
            <a:ext cx="3450613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3A21-0831-4106-974B-173B57D6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Focus of 7 Functions: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429A-AA5B-4055-8AA6-2EFF89D3AD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defRPr/>
            </a:pPr>
            <a:r>
              <a:rPr lang="en-US" altLang="en-US" b="1" dirty="0">
                <a:latin typeface="Verdana" panose="020B0604030504040204" pitchFamily="34" charset="0"/>
                <a:cs typeface="Times New Roman" panose="02020603050405020304" pitchFamily="18" charset="0"/>
              </a:rPr>
              <a:t>What has been the main focus of each of our 7 functions of Marketing?</a:t>
            </a:r>
          </a:p>
          <a:p>
            <a:pPr lvl="1" eaLnBrk="1" hangingPunct="1">
              <a:spcAft>
                <a:spcPct val="40000"/>
              </a:spcAft>
              <a:defRPr/>
            </a:pPr>
            <a:r>
              <a:rPr lang="en-US" altLang="en-US" sz="2000" b="1" dirty="0">
                <a:latin typeface="Verdana" panose="020B0604030504040204" pitchFamily="34" charset="0"/>
                <a:cs typeface="Times New Roman" panose="02020603050405020304" pitchFamily="18" charset="0"/>
              </a:rPr>
              <a:t>Customers </a:t>
            </a:r>
          </a:p>
          <a:p>
            <a:pPr lvl="1" eaLnBrk="1" hangingPunct="1">
              <a:spcAft>
                <a:spcPct val="40000"/>
              </a:spcAft>
              <a:defRPr/>
            </a:pPr>
            <a:r>
              <a:rPr lang="en-US" altLang="en-US" sz="2000" b="1" dirty="0">
                <a:latin typeface="Verdana" panose="020B0604030504040204" pitchFamily="34" charset="0"/>
                <a:cs typeface="Times New Roman" panose="02020603050405020304" pitchFamily="18" charset="0"/>
              </a:rPr>
              <a:t>What are their wants and needs!!!!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ct val="4000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The Sevan Steps of Marketing are directed at </a:t>
            </a:r>
            <a:br>
              <a:rPr lang="en-US" sz="20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Two Types of Customers </a:t>
            </a:r>
          </a:p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Consumer Direct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– selling to you the customers in retail markets (stores, door to door &amp; internet) – sales person</a:t>
            </a:r>
          </a:p>
          <a:p>
            <a:pPr marL="609600" indent="-609600" eaLnBrk="1" fontAlgn="auto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Business to Business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– markets of customers that include Wholesalers, retailers, or manufactures</a:t>
            </a:r>
          </a:p>
          <a:p>
            <a:pPr lvl="1" eaLnBrk="1" hangingPunct="1">
              <a:spcAft>
                <a:spcPct val="40000"/>
              </a:spcAft>
              <a:defRPr/>
            </a:pPr>
            <a:endParaRPr lang="en-US" altLang="en-US" sz="20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1E994F-65D9-08BD-0175-9A04E572904E}"/>
                  </a:ext>
                </a:extLst>
              </p14:cNvPr>
              <p14:cNvContentPartPr/>
              <p14:nvPr/>
            </p14:nvContentPartPr>
            <p14:xfrm>
              <a:off x="609120" y="4213440"/>
              <a:ext cx="3101400" cy="150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1E994F-65D9-08BD-0175-9A04E57290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760" y="4204080"/>
                <a:ext cx="3120120" cy="151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AB566B2A-5862-49E7-BF9D-DEDD13E8F5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451100" y="381000"/>
            <a:ext cx="64770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The Marketing Concept 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AE438C57-AD09-454D-845E-AB81266386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4600" y="838200"/>
            <a:ext cx="6096000" cy="762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lvl="1" algn="l" eaLnBrk="1" fontAlgn="auto" hangingPunct="1">
              <a:spcAft>
                <a:spcPct val="40000"/>
              </a:spcAft>
              <a:buFont typeface="Wingdings 2"/>
              <a:buNone/>
              <a:defRPr/>
            </a:pPr>
            <a:r>
              <a:rPr lang="en-US" sz="1800" dirty="0">
                <a:latin typeface="Verdana" pitchFamily="34" charset="0"/>
                <a:cs typeface="Times New Roman" pitchFamily="18" charset="0"/>
                <a:hlinkClick r:id="rId5"/>
              </a:rPr>
              <a:t>Video</a:t>
            </a:r>
            <a:r>
              <a:rPr lang="en-US" sz="1800" dirty="0">
                <a:latin typeface="Verdana" pitchFamily="34" charset="0"/>
                <a:cs typeface="Times New Roman" pitchFamily="18" charset="0"/>
              </a:rPr>
              <a:t> (play through 1.40) Click video below.  If this does not work, click this link to play video</a:t>
            </a:r>
          </a:p>
          <a:p>
            <a:pPr marL="0" lvl="1" algn="l" eaLnBrk="1" fontAlgn="auto" hangingPunct="1">
              <a:spcAft>
                <a:spcPct val="40000"/>
              </a:spcAft>
              <a:buFont typeface="Wingdings 2"/>
              <a:buNone/>
              <a:defRPr/>
            </a:pPr>
            <a:endParaRPr lang="en-US" sz="1800" dirty="0">
              <a:latin typeface="Verdana" pitchFamily="34" charset="0"/>
              <a:cs typeface="Times New Roman" pitchFamily="18" charset="0"/>
            </a:endParaRPr>
          </a:p>
          <a:p>
            <a:pPr marL="342900" lvl="1" indent="-228600" algn="l" eaLnBrk="1" fontAlgn="auto" hangingPunct="1">
              <a:spcAft>
                <a:spcPct val="40000"/>
              </a:spcAft>
              <a:buClr>
                <a:srgbClr val="008000"/>
              </a:buClr>
              <a:buFont typeface="Wingdings 2"/>
              <a:buNone/>
              <a:defRPr/>
            </a:pPr>
            <a:endParaRPr lang="en-US" sz="1800" dirty="0">
              <a:latin typeface="Verdana" pitchFamily="34" charset="0"/>
              <a:cs typeface="Times New Roman" pitchFamily="18" charset="0"/>
              <a:hlinkClick r:id="rId5"/>
            </a:endParaRPr>
          </a:p>
          <a:p>
            <a:pPr marL="342900" lvl="1" indent="-228600" algn="l" eaLnBrk="1" fontAlgn="auto" hangingPunct="1">
              <a:spcAft>
                <a:spcPct val="4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endParaRPr lang="en-US" sz="18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3252" name="Text Box 11">
            <a:extLst>
              <a:ext uri="{FF2B5EF4-FFF2-40B4-BE49-F238E27FC236}">
                <a16:creationId xmlns:a16="http://schemas.microsoft.com/office/drawing/2014/main" id="{F0CEC4DC-4B2E-4CC6-AF9E-A81D3D46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1.1</a:t>
            </a:r>
          </a:p>
        </p:txBody>
      </p:sp>
      <p:pic>
        <p:nvPicPr>
          <p:cNvPr id="2" name="What is Marketing--Secret Definition (Part 1_2) Online Marketing Mastermind (Series 3).mp4">
            <a:hlinkClick r:id="" action="ppaction://media"/>
            <a:extLst>
              <a:ext uri="{FF2B5EF4-FFF2-40B4-BE49-F238E27FC236}">
                <a16:creationId xmlns:a16="http://schemas.microsoft.com/office/drawing/2014/main" id="{6C031569-EEEE-4B1E-9BB0-12821390AA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6764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4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8C29-9600-46C2-AC99-C58089B7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3E219D22-AF49-4DE4-ABBE-71BAF5DFA0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3600"/>
              <a:t>What is the hidden word in the marketing concept definition?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CCAB433-F256-4EB8-9E23-A668E714DB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960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a Market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DDF921B-23ED-428D-A2E1-4C59162D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Based on these Words:  What is going on in a Market?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FF0000"/>
                </a:solidFill>
              </a:rPr>
              <a:t>market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is a place where we buy, sell or exchange something (for money or no money)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What goes on:</a:t>
            </a:r>
          </a:p>
          <a:p>
            <a:pPr eaLnBrk="1" hangingPunct="1"/>
            <a:r>
              <a:rPr lang="en-US" altLang="en-US" dirty="0"/>
              <a:t>Buying</a:t>
            </a:r>
          </a:p>
          <a:p>
            <a:pPr eaLnBrk="1" hangingPunct="1"/>
            <a:r>
              <a:rPr lang="en-US" altLang="en-US" dirty="0"/>
              <a:t>Selling</a:t>
            </a:r>
          </a:p>
          <a:p>
            <a:pPr eaLnBrk="1" hangingPunct="1"/>
            <a:r>
              <a:rPr lang="en-US" altLang="en-US" dirty="0"/>
              <a:t>Trading</a:t>
            </a:r>
          </a:p>
          <a:p>
            <a:pPr eaLnBrk="1" hangingPunct="1"/>
            <a:r>
              <a:rPr lang="en-US" altLang="en-US" dirty="0"/>
              <a:t>Exchanging</a:t>
            </a:r>
          </a:p>
          <a:p>
            <a:pPr eaLnBrk="1" hangingPunct="1"/>
            <a:r>
              <a:rPr lang="en-US" altLang="en-US" dirty="0"/>
              <a:t>Bartering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3316" name="Picture 4" descr="C:\Users\cvetter\AppData\Local\Microsoft\Windows\Temporary Internet Files\Content.IE5\F9WWQXXE\MC900368654[1].wmf">
            <a:extLst>
              <a:ext uri="{FF2B5EF4-FFF2-40B4-BE49-F238E27FC236}">
                <a16:creationId xmlns:a16="http://schemas.microsoft.com/office/drawing/2014/main" id="{280D0698-84B5-4FB6-8E34-83127089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90" y="3733800"/>
            <a:ext cx="417111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11D3F7FD-76B4-4B30-A9DC-8E4494D7F9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4600" y="1066800"/>
            <a:ext cx="64770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The Marketing Concept 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9B9F7B13-F3DF-4AF3-9271-F9BD2FA09A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4600" y="1752600"/>
            <a:ext cx="6096000" cy="28956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altLang="en-US" sz="2400">
                <a:latin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40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concept </a:t>
            </a:r>
            <a:r>
              <a:rPr lang="en-US" altLang="en-US" sz="2400">
                <a:solidFill>
                  <a:srgbClr val="CA0C00"/>
                </a:solidFill>
                <a:latin typeface="Webdings" panose="05030102010509060703" pitchFamily="18" charset="2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Verdana" panose="020B0604030504040204" pitchFamily="34" charset="0"/>
                <a:cs typeface="Times New Roman" panose="02020603050405020304" pitchFamily="18" charset="0"/>
              </a:rPr>
              <a:t> is the idea that a business should provide value </a:t>
            </a:r>
            <a:r>
              <a:rPr lang="en-US" altLang="en-US" sz="2400" b="0" i="1">
                <a:latin typeface="Verdana" panose="020B0604030504040204" pitchFamily="34" charset="0"/>
                <a:cs typeface="Times New Roman" panose="02020603050405020304" pitchFamily="18" charset="0"/>
              </a:rPr>
              <a:t>different than competitors </a:t>
            </a:r>
            <a:r>
              <a:rPr lang="en-US" altLang="en-US" sz="2400">
                <a:latin typeface="Verdana" panose="020B0604030504040204" pitchFamily="34" charset="0"/>
                <a:cs typeface="Times New Roman" panose="02020603050405020304" pitchFamily="18" charset="0"/>
              </a:rPr>
              <a:t>to satisfying the needs and wants of customers at a profit</a:t>
            </a:r>
            <a:endParaRPr lang="en-US" altLang="en-US" sz="2400">
              <a:latin typeface="Verdana" panose="020B060403050404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endParaRPr lang="en-US" altLang="en-US" sz="24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324" name="Text Box 11">
            <a:extLst>
              <a:ext uri="{FF2B5EF4-FFF2-40B4-BE49-F238E27FC236}">
                <a16:creationId xmlns:a16="http://schemas.microsoft.com/office/drawing/2014/main" id="{44F1F0A2-64B8-4FBD-9DB3-AD88F6DC4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F6273D-5E5E-70A0-CB06-A0039C4FFA06}"/>
                  </a:ext>
                </a:extLst>
              </p14:cNvPr>
              <p14:cNvContentPartPr/>
              <p14:nvPr/>
            </p14:nvContentPartPr>
            <p14:xfrm>
              <a:off x="2598120" y="365400"/>
              <a:ext cx="5730840" cy="333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F6273D-5E5E-70A0-CB06-A0039C4FFA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8760" y="356040"/>
                <a:ext cx="5749560" cy="334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29F6D95-CF96-418A-A284-2DF7662EA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>
                <a:solidFill>
                  <a:srgbClr val="000066"/>
                </a:solidFill>
                <a:latin typeface="Verdana" pitchFamily="34" charset="0"/>
              </a:rPr>
              <a:t>Marketing and the Marketing Concept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8889730-45B7-435D-AF53-29B6065CC10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14400" y="1066800"/>
            <a:ext cx="7620000" cy="48736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1800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Study Organizer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ct val="20000"/>
              </a:spcAft>
              <a:buFont typeface="Wingdings"/>
              <a:buNone/>
              <a:defRPr/>
            </a:pPr>
            <a:r>
              <a:rPr lang="en-US" sz="2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are 3 types of products?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ct val="20000"/>
              </a:spcAft>
              <a:buFont typeface="Wingdings"/>
              <a:buNone/>
              <a:defRPr/>
            </a:pPr>
            <a:endParaRPr lang="en-US" sz="2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ct val="20000"/>
              </a:spcAft>
              <a:buFont typeface="Wingdings"/>
              <a:buNone/>
              <a:defRPr/>
            </a:pPr>
            <a:r>
              <a:rPr lang="en-US" sz="2600" u="sng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            </a:t>
            </a:r>
            <a:r>
              <a:rPr lang="en-US" sz="2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600" u="sng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       	</a:t>
            </a:r>
            <a:r>
              <a:rPr lang="en-US" sz="2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600" u="sng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        	     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ct val="20000"/>
              </a:spcAft>
              <a:buFont typeface="Wingdings"/>
              <a:buNone/>
              <a:defRPr/>
            </a:pPr>
            <a:endParaRPr lang="en-US" sz="2600" u="sng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ct val="20000"/>
              </a:spcAft>
              <a:buFont typeface="Wingdings"/>
              <a:buNone/>
              <a:defRPr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are 3 things you should keep up with as a marketer? 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		          </a:t>
            </a: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		      </a:t>
            </a: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	         	</a:t>
            </a:r>
            <a:endParaRPr lang="en-U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an Example of Selling  </a:t>
            </a:r>
            <a:r>
              <a:rPr lang="en-US" sz="2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br>
              <a:rPr lang="en-US" sz="2600" u="sng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sz="2600" u="sng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an Example of Promotion?   </a:t>
            </a:r>
            <a:r>
              <a:rPr lang="en-US" sz="2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en-US" sz="2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3C739-B056-89DA-91F0-619A254AF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BBFB631-0BD7-F397-2828-583E075F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You have a booth at the Farmer’s Market and you are selling items you made on your 3D Printer.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Ask Your Neighbor – How do You know what I am selling, trading, exchanging, or bartering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What goes on:</a:t>
            </a:r>
          </a:p>
          <a:p>
            <a:pPr eaLnBrk="1" hangingPunct="1"/>
            <a:r>
              <a:rPr lang="en-US" altLang="en-US" dirty="0"/>
              <a:t>Signs</a:t>
            </a:r>
          </a:p>
          <a:p>
            <a:pPr eaLnBrk="1" hangingPunct="1"/>
            <a:r>
              <a:rPr lang="en-US" altLang="en-US" dirty="0"/>
              <a:t>Ads</a:t>
            </a:r>
          </a:p>
          <a:p>
            <a:pPr eaLnBrk="1" hangingPunct="1"/>
            <a:r>
              <a:rPr lang="en-US" altLang="en-US" dirty="0"/>
              <a:t>Sales Person</a:t>
            </a:r>
          </a:p>
          <a:p>
            <a:pPr eaLnBrk="1" hangingPunct="1"/>
            <a:r>
              <a:rPr lang="en-US" altLang="en-US" dirty="0"/>
              <a:t>Social Media</a:t>
            </a:r>
          </a:p>
          <a:p>
            <a:pPr eaLnBrk="1" hangingPunct="1"/>
            <a:r>
              <a:rPr lang="en-US" altLang="en-US" dirty="0"/>
              <a:t>YouTube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ABDC-D05C-1BC5-4AED-6F8B58F7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Know?</a:t>
            </a:r>
          </a:p>
        </p:txBody>
      </p:sp>
      <p:pic>
        <p:nvPicPr>
          <p:cNvPr id="1026" name="Picture 2" descr="Marketing Trends for 2022 - INCAE">
            <a:extLst>
              <a:ext uri="{FF2B5EF4-FFF2-40B4-BE49-F238E27FC236}">
                <a16:creationId xmlns:a16="http://schemas.microsoft.com/office/drawing/2014/main" id="{C9F25AC9-0527-6402-1061-651CE881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5354977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AA8FA5E-08D8-425A-BB17-23DBE88463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61155"/>
            <a:ext cx="8229600" cy="960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Marketing?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55B4D4D-C83E-47DA-B26C-A5B32A47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5" y="1253942"/>
            <a:ext cx="4173415" cy="487362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en-US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Marketing: 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process by which goods and services move from a concept (idea) to the customer.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It includes the processes of  planning, pricing, promoting, selling, and distributing </a:t>
            </a:r>
            <a:r>
              <a:rPr lang="en-US" altLang="en-US" u="sng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products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that satisfy </a:t>
            </a:r>
            <a:r>
              <a:rPr lang="en-US" altLang="en-US" b="1" i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customers’ needs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wants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5122" name="Picture 2" descr="What is marketing? Definition and meaning - Market Business News">
            <a:extLst>
              <a:ext uri="{FF2B5EF4-FFF2-40B4-BE49-F238E27FC236}">
                <a16:creationId xmlns:a16="http://schemas.microsoft.com/office/drawing/2014/main" id="{B42BB6AA-2EA2-D1FF-E7ED-0D8EE7D5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00" y="1600200"/>
            <a:ext cx="378561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A691-B532-4218-A427-1EEC8D477A21}"/>
              </a:ext>
            </a:extLst>
          </p:cNvPr>
          <p:cNvSpPr txBox="1">
            <a:spLocks/>
          </p:cNvSpPr>
          <p:nvPr/>
        </p:nvSpPr>
        <p:spPr bwMode="auto">
          <a:xfrm>
            <a:off x="381000" y="5920996"/>
            <a:ext cx="750957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 Layman's Terms:  Marketing is everything we do to get the product to the markets!</a:t>
            </a: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CF70E1-9DC8-61B0-578F-9AD7828FC96B}"/>
                  </a:ext>
                </a:extLst>
              </p14:cNvPr>
              <p14:cNvContentPartPr/>
              <p14:nvPr/>
            </p14:nvContentPartPr>
            <p14:xfrm>
              <a:off x="929520" y="1957680"/>
              <a:ext cx="1356840" cy="19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CF70E1-9DC8-61B0-578F-9AD7828FC9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160" y="1948320"/>
                <a:ext cx="1375560" cy="21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2F59-16A4-445F-8FA7-0262F82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>
              <a:defRPr/>
            </a:pPr>
            <a:r>
              <a:rPr lang="en-US" dirty="0"/>
              <a:t>Marketing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26D9-670F-4E66-B121-DD360078DC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26990"/>
            <a:ext cx="7467600" cy="4873625"/>
          </a:xfrm>
        </p:spPr>
        <p:txBody>
          <a:bodyPr/>
          <a:lstStyle/>
          <a:p>
            <a:pPr marL="366713" lvl="1" indent="0" algn="ctr">
              <a:buNone/>
              <a:defRPr/>
            </a:pPr>
            <a:r>
              <a:rPr lang="en-US" altLang="en-US" sz="2400" b="1" dirty="0">
                <a:latin typeface="Verdana" panose="020B0604030504040204" pitchFamily="34" charset="0"/>
                <a:cs typeface="Times New Roman" panose="02020603050405020304" pitchFamily="18" charset="0"/>
              </a:rPr>
              <a:t>Marketing is a </a:t>
            </a:r>
            <a:r>
              <a:rPr lang="en-US" altLang="en-US" sz="2400" b="1" u="sng" dirty="0">
                <a:latin typeface="Verdana" panose="020B0604030504040204" pitchFamily="34" charset="0"/>
                <a:cs typeface="Times New Roman" panose="02020603050405020304" pitchFamily="18" charset="0"/>
              </a:rPr>
              <a:t>process</a:t>
            </a:r>
            <a:r>
              <a:rPr lang="en-US" altLang="en-US" sz="2400" b="1" dirty="0">
                <a:latin typeface="Verdana" panose="020B0604030504040204" pitchFamily="34" charset="0"/>
                <a:cs typeface="Times New Roman" panose="02020603050405020304" pitchFamily="18" charset="0"/>
              </a:rPr>
              <a:t> = ongoing and changes always</a:t>
            </a:r>
            <a:endParaRPr lang="en-US" alt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Is always </a:t>
            </a:r>
            <a:r>
              <a:rPr lang="en-US" altLang="en-US" b="1" dirty="0">
                <a:latin typeface="Verdana" panose="020B0604030504040204" pitchFamily="34" charset="0"/>
                <a:cs typeface="Times New Roman" panose="02020603050405020304" pitchFamily="18" charset="0"/>
              </a:rPr>
              <a:t>about and directed towards </a:t>
            </a:r>
          </a:p>
          <a:p>
            <a:pPr lvl="1">
              <a:defRPr/>
            </a:pPr>
            <a:r>
              <a:rPr lang="en-US" altLang="en-US" b="1" dirty="0">
                <a:latin typeface="Verdana" panose="020B0604030504040204" pitchFamily="34" charset="0"/>
                <a:cs typeface="Times New Roman" panose="02020603050405020304" pitchFamily="18" charset="0"/>
              </a:rPr>
              <a:t>the customer</a:t>
            </a:r>
          </a:p>
          <a:p>
            <a:pPr lvl="1">
              <a:defRPr/>
            </a:pPr>
            <a:endParaRPr lang="en-US" alt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2" name="Picture 4" descr="Digital Marketing: A Simple Guide to ...">
            <a:extLst>
              <a:ext uri="{FF2B5EF4-FFF2-40B4-BE49-F238E27FC236}">
                <a16:creationId xmlns:a16="http://schemas.microsoft.com/office/drawing/2014/main" id="{EF631E25-9D2A-2075-15D0-A01773E1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21" y="2782887"/>
            <a:ext cx="63341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8" descr="http://www.adexchanger.com/wp-content/uploads/2011/01/brand-marketer.jpg">
            <a:hlinkClick r:id="rId2"/>
            <a:extLst>
              <a:ext uri="{FF2B5EF4-FFF2-40B4-BE49-F238E27FC236}">
                <a16:creationId xmlns:a16="http://schemas.microsoft.com/office/drawing/2014/main" id="{92B6D0BA-AAB3-4C84-B3CB-5045AE5D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35338"/>
            <a:ext cx="35814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07A9FC7-F6D2-44B9-97EA-38EE3E01163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37444" y="914400"/>
            <a:ext cx="7848600" cy="5562599"/>
          </a:xfrm>
        </p:spPr>
        <p:txBody>
          <a:bodyPr>
            <a:normAutofit fontScale="77500" lnSpcReduction="20000"/>
          </a:bodyPr>
          <a:lstStyle/>
          <a:p>
            <a:pPr marL="571500" lvl="1" indent="-457200" eaLnBrk="1" fontAlgn="auto" hangingPunct="1">
              <a:spcAft>
                <a:spcPct val="20000"/>
              </a:spcAft>
              <a:buClr>
                <a:srgbClr val="008000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Trends -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start selling what is the hot new items that people want</a:t>
            </a: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is hot in the car industry?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is hot in the food industry?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Ecommerce – selling online</a:t>
            </a:r>
          </a:p>
          <a:p>
            <a:pPr marL="571500" lvl="1" indent="-457200" eaLnBrk="1" fontAlgn="auto" hangingPunct="1">
              <a:spcAft>
                <a:spcPct val="20000"/>
              </a:spcAft>
              <a:buClr>
                <a:srgbClr val="008000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Consumer Attitudes -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Support what people believe and support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Reduce the Environmental Impact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Family First Movement 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Remote Work (working from home)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The NFL &amp; Social injustice (Nike &amp; Colin </a:t>
            </a:r>
            <a:b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1900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Kapernik</a:t>
            </a: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Budlight</a:t>
            </a: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Fiascal</a:t>
            </a:r>
            <a:endParaRPr lang="en-US" sz="19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571500" lvl="1" indent="-457200" eaLnBrk="1" fontAlgn="auto" hangingPunct="1">
              <a:spcAft>
                <a:spcPct val="20000"/>
              </a:spcAft>
              <a:buClr>
                <a:srgbClr val="008000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Customer Relationships – </a:t>
            </a:r>
            <a:b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implement something that gets </a:t>
            </a:r>
            <a:b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customers to come back and buy again </a:t>
            </a:r>
            <a:b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or get their friends to come in</a:t>
            </a:r>
          </a:p>
          <a:p>
            <a:pPr marL="890587" lvl="3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Loyalty Programs are huge</a:t>
            </a:r>
          </a:p>
          <a:p>
            <a:pPr marL="890587" lvl="3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Service</a:t>
            </a:r>
          </a:p>
          <a:p>
            <a:pPr marL="890587" lvl="3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Quality</a:t>
            </a:r>
          </a:p>
          <a:p>
            <a:pPr marL="890587" lvl="3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Customer Service Will Need To Be </a:t>
            </a:r>
            <a:b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1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Personalized and Empathetic</a:t>
            </a:r>
          </a:p>
        </p:txBody>
      </p:sp>
      <p:sp>
        <p:nvSpPr>
          <p:cNvPr id="18435" name="Text Box 8">
            <a:extLst>
              <a:ext uri="{FF2B5EF4-FFF2-40B4-BE49-F238E27FC236}">
                <a16:creationId xmlns:a16="http://schemas.microsoft.com/office/drawing/2014/main" id="{A456B0FF-A679-41BE-B4CF-8BFB4A01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D5DFE9-16A2-484F-A24D-3DB44F6C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22" y="342900"/>
            <a:ext cx="7467600" cy="571500"/>
          </a:xfrm>
        </p:spPr>
        <p:txBody>
          <a:bodyPr/>
          <a:lstStyle/>
          <a:p>
            <a:pPr marL="274320" indent="-274320" eaLnBrk="1" fontAlgn="auto" hangingPunct="1"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Marketers MUST Keep up with: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E2299D-3F03-239D-74DA-F452F2FD3DAA}"/>
                  </a:ext>
                </a:extLst>
              </p14:cNvPr>
              <p14:cNvContentPartPr/>
              <p14:nvPr/>
            </p14:nvContentPartPr>
            <p14:xfrm>
              <a:off x="7200720" y="731160"/>
              <a:ext cx="1029240" cy="67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E2299D-3F03-239D-74DA-F452F2FD3D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1360" y="721800"/>
                <a:ext cx="1047960" cy="69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gility PR Solutions">
            <a:extLst>
              <a:ext uri="{FF2B5EF4-FFF2-40B4-BE49-F238E27FC236}">
                <a16:creationId xmlns:a16="http://schemas.microsoft.com/office/drawing/2014/main" id="{5DCBD014-6F6A-80AD-9C95-7AF43014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6" y="2971800"/>
            <a:ext cx="6523899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763A-B4A0-4CE3-AA5C-7426811CEC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5181600" cy="4873752"/>
          </a:xfrm>
        </p:spPr>
        <p:txBody>
          <a:bodyPr/>
          <a:lstStyle/>
          <a:p>
            <a:r>
              <a:rPr lang="en-US" b="0" i="0" dirty="0">
                <a:solidFill>
                  <a:srgbClr val="6A797D"/>
                </a:solidFill>
                <a:effectLst/>
                <a:latin typeface="Lato"/>
              </a:rPr>
              <a:t>75% are likely to start shopping at a company that supports an issue they agree with</a:t>
            </a:r>
          </a:p>
          <a:p>
            <a:r>
              <a:rPr lang="en-US" b="0" i="0" dirty="0">
                <a:solidFill>
                  <a:srgbClr val="6A797D"/>
                </a:solidFill>
                <a:effectLst/>
                <a:latin typeface="Lato"/>
              </a:rPr>
              <a:t>59% are likely to stop shopping at a company that supports an issue they disagree with.</a:t>
            </a:r>
          </a:p>
        </p:txBody>
      </p:sp>
    </p:spTree>
    <p:extLst>
      <p:ext uri="{BB962C8B-B14F-4D97-AF65-F5344CB8AC3E}">
        <p14:creationId xmlns:p14="http://schemas.microsoft.com/office/powerpoint/2010/main" val="24700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webextension1.xml><?xml version="1.0" encoding="utf-8"?>
<we:webextension xmlns:we="http://schemas.microsoft.com/office/webextensions/webextension/2010/11" id="{89B741E4-1250-4A4D-AF21-72D8CD10FB4E}">
  <we:reference id="wa104218073" version="2.1.0.0" store="en-US" storeType="OMEX"/>
  <we:alternateReferences>
    <we:reference id="wa104218073" version="2.1.0.0" store="wa104218073" storeType="OMEX"/>
  </we:alternateReferences>
  <we:properties>
    <we:property name="appSlideData" value="{&quot;slideId&quot;:303,&quot;confidenceLevel&quot;:2}"/>
    <we:property name="url" value="&quot;free_text_poll/q0uDLcYm82UTlt1PmxoML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5844</TotalTime>
  <Words>1738</Words>
  <Application>Microsoft Office PowerPoint</Application>
  <PresentationFormat>On-screen Show (4:3)</PresentationFormat>
  <Paragraphs>216</Paragraphs>
  <Slides>41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Century Schoolbook</vt:lpstr>
      <vt:lpstr>Lato</vt:lpstr>
      <vt:lpstr>MS Shell Dlg</vt:lpstr>
      <vt:lpstr>Symbol</vt:lpstr>
      <vt:lpstr>Verdana</vt:lpstr>
      <vt:lpstr>Webdings</vt:lpstr>
      <vt:lpstr>Wingdings</vt:lpstr>
      <vt:lpstr>Wingdings 2</vt:lpstr>
      <vt:lpstr>Oriel</vt:lpstr>
      <vt:lpstr>Lesson 1.1</vt:lpstr>
      <vt:lpstr>Marketing and the Marketing Concept</vt:lpstr>
      <vt:lpstr>PowerPoint Presentation</vt:lpstr>
      <vt:lpstr>What is a Market</vt:lpstr>
      <vt:lpstr>How Do You Know?</vt:lpstr>
      <vt:lpstr>What is Marketing?</vt:lpstr>
      <vt:lpstr>Marketing is:</vt:lpstr>
      <vt:lpstr>Marketers MUST Keep up with:</vt:lpstr>
      <vt:lpstr>PowerPoint Presentation</vt:lpstr>
      <vt:lpstr>Assignment</vt:lpstr>
      <vt:lpstr>Three types of Products</vt:lpstr>
      <vt:lpstr>PowerPoint Presentation</vt:lpstr>
      <vt:lpstr>PowerPoint Presentation</vt:lpstr>
      <vt:lpstr>PowerPoint Presentation</vt:lpstr>
      <vt:lpstr>PowerPoint Presentation</vt:lpstr>
      <vt:lpstr>Economic Products</vt:lpstr>
      <vt:lpstr>What is being Marketed?  </vt:lpstr>
      <vt:lpstr>Is this a Good, Service, or Idea? </vt:lpstr>
      <vt:lpstr>Is this a good, Service, or Idea?</vt:lpstr>
      <vt:lpstr>PowerPoint Presentation</vt:lpstr>
      <vt:lpstr>PowerPoint Presentation</vt:lpstr>
      <vt:lpstr>PowerPoint Presentation</vt:lpstr>
      <vt:lpstr>PowerPoint Presentation</vt:lpstr>
      <vt:lpstr>Assignment</vt:lpstr>
      <vt:lpstr>PowerPoint Presentation</vt:lpstr>
      <vt:lpstr>PowerPoint Presentation</vt:lpstr>
      <vt:lpstr>Seven Functions of Marketing </vt:lpstr>
      <vt:lpstr>Seven Functions of Marketing </vt:lpstr>
      <vt:lpstr>Think about it</vt:lpstr>
      <vt:lpstr>Seven Functions of Marketing </vt:lpstr>
      <vt:lpstr>Structure of Channel management</vt:lpstr>
      <vt:lpstr>Seven Functions of Marketing </vt:lpstr>
      <vt:lpstr>Seven Functions of Marketing </vt:lpstr>
      <vt:lpstr>Seven Functions of Marketing </vt:lpstr>
      <vt:lpstr>Seven Functions of Marketing </vt:lpstr>
      <vt:lpstr>Seven Functions of Marketing Practice Assignment</vt:lpstr>
      <vt:lpstr>Focus of 7 Functions:</vt:lpstr>
      <vt:lpstr>The Marketing Concept </vt:lpstr>
      <vt:lpstr>PowerPoint Presentation</vt:lpstr>
      <vt:lpstr>The Marketing Concept </vt:lpstr>
      <vt:lpstr>Marketing and the Marketing 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and the Marketing Concept</dc:title>
  <dc:creator>Cassie Vetter</dc:creator>
  <cp:lastModifiedBy>Cassie Vetter</cp:lastModifiedBy>
  <cp:revision>115</cp:revision>
  <dcterms:created xsi:type="dcterms:W3CDTF">2013-09-08T21:56:42Z</dcterms:created>
  <dcterms:modified xsi:type="dcterms:W3CDTF">2025-09-15T18:11:33Z</dcterms:modified>
</cp:coreProperties>
</file>